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20BD6C-9B74-0A1C-0313-AA7D548BF9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F38A6B4-CA82-6312-77DB-262F37C4CA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D7D51BE-E17B-7F00-1B9B-16A8334F7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C1634-6F4E-4E30-84EA-D68F115181DA}" type="datetimeFigureOut">
              <a:rPr lang="pt-BR" smtClean="0"/>
              <a:t>21/10/2026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9DC72C2-866F-FB9A-8290-9C4090872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003CE31-2D43-80BB-56CE-418FF3887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46CFA-C0DD-4E56-886E-D8D876792B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5404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49FDE2-AD08-09BF-AAE0-2C3A69CDD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3891718-6075-1988-CCC4-19C0FAD76E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F19DE8C-34D1-FFC2-A41E-C3378FB87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C1634-6F4E-4E30-84EA-D68F115181DA}" type="datetimeFigureOut">
              <a:rPr lang="pt-BR" smtClean="0"/>
              <a:t>21/10/2026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4AE395E-ADDF-A076-532F-2BD5C1574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D51FD89-DD38-FA4E-E7E0-1924C794A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46CFA-C0DD-4E56-886E-D8D876792B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4147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87D34A-5523-E0C5-9CC1-9ACB63B6C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C20023A-DD69-AA79-E830-FD9D1FF1C2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572E5F5-E09D-EE6B-1588-23EB1C31A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C1634-6F4E-4E30-84EA-D68F115181DA}" type="datetimeFigureOut">
              <a:rPr lang="pt-BR" smtClean="0"/>
              <a:t>21/10/2026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365D012-32D8-6A7B-A649-E81512686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CEC4670-2D98-D903-ECCD-A5F69847B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46CFA-C0DD-4E56-886E-D8D876792B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8504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D0B5AF-FEDA-D8A6-DD49-1B67FD89E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C2F1C94-75F7-C173-5661-52CF99A9F7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F642B8C-B01E-4EE9-6A5E-7369E82441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038A821-2151-DA47-40AC-D25703CB8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C1634-6F4E-4E30-84EA-D68F115181DA}" type="datetimeFigureOut">
              <a:rPr lang="pt-BR" smtClean="0"/>
              <a:t>21/10/2026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305A0B8-F903-F31D-7C14-18696BE25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A810F6B-65BF-4368-D3DD-82083C7DC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46CFA-C0DD-4E56-886E-D8D876792B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8871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DF03CE-3791-EAC2-1107-BFEDCC54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3A2F3AD-C98A-212E-5FF7-0AB4FF1943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986A930-D814-4660-5C74-20F2317F4E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635B637-C421-0EF0-2E15-37B918122A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7D6C582-E11C-D8F9-B72A-015366B608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785908B-9DE2-F08F-0CC1-2BE13D583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C1634-6F4E-4E30-84EA-D68F115181DA}" type="datetimeFigureOut">
              <a:rPr lang="pt-BR" smtClean="0"/>
              <a:t>21/10/2026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618F396-F254-679F-6B8D-49784055F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27DD45F-A51D-6683-E729-24132CE9E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46CFA-C0DD-4E56-886E-D8D876792B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7039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F41701-9EC7-254C-D0E4-5C57953A6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FA88568-2526-D9A7-1204-B5CB75E3F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C1634-6F4E-4E30-84EA-D68F115181DA}" type="datetimeFigureOut">
              <a:rPr lang="pt-BR" smtClean="0"/>
              <a:t>21/10/2026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918C1B6-C4FD-01CC-7BC3-A7701A623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D34BF74-8BD5-10B0-7B79-2A6B7F3D3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46CFA-C0DD-4E56-886E-D8D876792B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8535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1029B99-1781-C7C9-17F6-0F88CE178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C1634-6F4E-4E30-84EA-D68F115181DA}" type="datetimeFigureOut">
              <a:rPr lang="pt-BR" smtClean="0"/>
              <a:t>21/10/2026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963904C-D7CF-0974-B263-3B79EC086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A523192-2E13-BB5D-226B-C7E9B91A1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46CFA-C0DD-4E56-886E-D8D876792B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3442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DE16C8-C117-D13D-4C6A-33FF3C5D5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0AA50E6-5273-5DEE-2D07-1B133EA62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0C371F5-DC5D-9504-1C1D-15DA421B87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A97F8A5-3A45-9C82-1957-6CE8E1B29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C1634-6F4E-4E30-84EA-D68F115181DA}" type="datetimeFigureOut">
              <a:rPr lang="pt-BR" smtClean="0"/>
              <a:t>21/10/2026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6EA2AE6-628A-6703-BB84-FFDF46082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6037F15-0DA3-207A-2C6A-67D96B165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46CFA-C0DD-4E56-886E-D8D876792B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0467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E7F0B2-7B62-E19F-A08C-B52540DBA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EECBC02-18A9-D184-8C8B-4B6CBE6B6116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5847C51-0B49-D1FE-C6AD-AD73C470E8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ACCA754-B5E3-32ED-9C4F-D7821B590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C1634-6F4E-4E30-84EA-D68F115181DA}" type="datetimeFigureOut">
              <a:rPr lang="pt-BR" smtClean="0"/>
              <a:t>21/10/2026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9FF934D-125E-BA24-526D-AC0BA5270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FC22189-45CD-5C3E-F64B-2A90E5BC2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46CFA-C0DD-4E56-886E-D8D876792B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3955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ECAF93-4F94-BF6F-2FD7-3B823104B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D9E14CE-9DA9-6892-8DBA-26674C393A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AB7EBB7-DF65-C9D1-8776-EB0CEAD49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C1634-6F4E-4E30-84EA-D68F115181DA}" type="datetimeFigureOut">
              <a:rPr lang="pt-BR" smtClean="0"/>
              <a:t>21/10/2026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6F33FF1-28A7-010D-831A-ADD656786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B120B32-1B47-27F2-3492-14BE3F5B8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46CFA-C0DD-4E56-886E-D8D876792B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3868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31D2EA6-7DB4-2AF8-76A1-7FD83DD39D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A181260-6268-402A-0DD1-7C5F6BBD22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C2B6F70-7AB5-3DF4-6341-E86593E60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C1634-6F4E-4E30-84EA-D68F115181DA}" type="datetimeFigureOut">
              <a:rPr lang="pt-BR" smtClean="0"/>
              <a:t>21/10/2026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ADA8F8-C48E-136C-0FF8-4CAC11857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747F084-88D5-036B-9200-AE3D9ABE8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46CFA-C0DD-4E56-886E-D8D876792B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0422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9E1C2B3-8E57-969A-B126-C189838C7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F2915BD-73B8-75CD-FE9E-327E068B84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27A5BBE-624E-1064-204A-B53DEBA71C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BC1634-6F4E-4E30-84EA-D68F115181DA}" type="datetimeFigureOut">
              <a:rPr lang="pt-BR" smtClean="0"/>
              <a:t>21/10/2026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AEE55CE-B662-E95D-8557-B2636E1385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A05F14E-65ED-D9C3-D979-60816CBC1C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D46CFA-C0DD-4E56-886E-D8D876792BE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4665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Conector de Seta Reta 33">
            <a:extLst>
              <a:ext uri="{FF2B5EF4-FFF2-40B4-BE49-F238E27FC236}">
                <a16:creationId xmlns:a16="http://schemas.microsoft.com/office/drawing/2014/main" id="{CC4E6CC0-A948-6AC5-275A-CB707E24B390}"/>
              </a:ext>
            </a:extLst>
          </p:cNvPr>
          <p:cNvCxnSpPr>
            <a:cxnSpLocks/>
            <a:stCxn id="33" idx="0"/>
            <a:endCxn id="2" idx="0"/>
          </p:cNvCxnSpPr>
          <p:nvPr/>
        </p:nvCxnSpPr>
        <p:spPr>
          <a:xfrm>
            <a:off x="4346372" y="747312"/>
            <a:ext cx="1749628" cy="1665688"/>
          </a:xfrm>
          <a:prstGeom prst="straightConnector1">
            <a:avLst/>
          </a:prstGeom>
          <a:ln w="15240">
            <a:solidFill>
              <a:srgbClr val="787878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ector de Seta Reta 31">
            <a:extLst>
              <a:ext uri="{FF2B5EF4-FFF2-40B4-BE49-F238E27FC236}">
                <a16:creationId xmlns:a16="http://schemas.microsoft.com/office/drawing/2014/main" id="{EE99E689-5F22-3237-C995-B54D7F6196C0}"/>
              </a:ext>
            </a:extLst>
          </p:cNvPr>
          <p:cNvCxnSpPr>
            <a:cxnSpLocks/>
            <a:stCxn id="31" idx="0"/>
            <a:endCxn id="2" idx="0"/>
          </p:cNvCxnSpPr>
          <p:nvPr/>
        </p:nvCxnSpPr>
        <p:spPr>
          <a:xfrm>
            <a:off x="2863108" y="1284150"/>
            <a:ext cx="3232892" cy="1128850"/>
          </a:xfrm>
          <a:prstGeom prst="straightConnector1">
            <a:avLst/>
          </a:prstGeom>
          <a:ln w="15240">
            <a:solidFill>
              <a:srgbClr val="787878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ector de Seta Reta 29">
            <a:extLst>
              <a:ext uri="{FF2B5EF4-FFF2-40B4-BE49-F238E27FC236}">
                <a16:creationId xmlns:a16="http://schemas.microsoft.com/office/drawing/2014/main" id="{B17E827F-9A02-CC3E-004B-0E9B9473D0CE}"/>
              </a:ext>
            </a:extLst>
          </p:cNvPr>
          <p:cNvCxnSpPr>
            <a:cxnSpLocks/>
            <a:stCxn id="29" idx="0"/>
            <a:endCxn id="2" idx="0"/>
          </p:cNvCxnSpPr>
          <p:nvPr/>
        </p:nvCxnSpPr>
        <p:spPr>
          <a:xfrm>
            <a:off x="1872023" y="2087584"/>
            <a:ext cx="4223977" cy="325416"/>
          </a:xfrm>
          <a:prstGeom prst="straightConnector1">
            <a:avLst/>
          </a:prstGeom>
          <a:ln w="15240">
            <a:solidFill>
              <a:srgbClr val="787878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ector de Seta Reta 27">
            <a:extLst>
              <a:ext uri="{FF2B5EF4-FFF2-40B4-BE49-F238E27FC236}">
                <a16:creationId xmlns:a16="http://schemas.microsoft.com/office/drawing/2014/main" id="{518C96C8-E249-C029-3474-20DDC0CBD735}"/>
              </a:ext>
            </a:extLst>
          </p:cNvPr>
          <p:cNvCxnSpPr>
            <a:cxnSpLocks/>
            <a:stCxn id="27" idx="0"/>
            <a:endCxn id="2" idx="0"/>
          </p:cNvCxnSpPr>
          <p:nvPr/>
        </p:nvCxnSpPr>
        <p:spPr>
          <a:xfrm flipV="1">
            <a:off x="1524000" y="2413000"/>
            <a:ext cx="4572000" cy="622300"/>
          </a:xfrm>
          <a:prstGeom prst="straightConnector1">
            <a:avLst/>
          </a:prstGeom>
          <a:ln w="15240">
            <a:solidFill>
              <a:srgbClr val="787878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ector de Seta Reta 25">
            <a:extLst>
              <a:ext uri="{FF2B5EF4-FFF2-40B4-BE49-F238E27FC236}">
                <a16:creationId xmlns:a16="http://schemas.microsoft.com/office/drawing/2014/main" id="{040EAE30-B6B7-936F-C408-F81DBB923B97}"/>
              </a:ext>
            </a:extLst>
          </p:cNvPr>
          <p:cNvCxnSpPr>
            <a:cxnSpLocks/>
            <a:stCxn id="25" idx="0"/>
            <a:endCxn id="2" idx="0"/>
          </p:cNvCxnSpPr>
          <p:nvPr/>
        </p:nvCxnSpPr>
        <p:spPr>
          <a:xfrm flipV="1">
            <a:off x="1872023" y="2413000"/>
            <a:ext cx="4223977" cy="1570015"/>
          </a:xfrm>
          <a:prstGeom prst="straightConnector1">
            <a:avLst/>
          </a:prstGeom>
          <a:ln w="15240">
            <a:solidFill>
              <a:srgbClr val="787878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ector de Seta Reta 23">
            <a:extLst>
              <a:ext uri="{FF2B5EF4-FFF2-40B4-BE49-F238E27FC236}">
                <a16:creationId xmlns:a16="http://schemas.microsoft.com/office/drawing/2014/main" id="{D8D4EC2A-98CC-DABF-29D9-EB5BFD0B6D00}"/>
              </a:ext>
            </a:extLst>
          </p:cNvPr>
          <p:cNvCxnSpPr>
            <a:cxnSpLocks/>
            <a:stCxn id="23" idx="0"/>
            <a:endCxn id="2" idx="0"/>
          </p:cNvCxnSpPr>
          <p:nvPr/>
        </p:nvCxnSpPr>
        <p:spPr>
          <a:xfrm flipV="1">
            <a:off x="2863108" y="2413000"/>
            <a:ext cx="3232892" cy="2373450"/>
          </a:xfrm>
          <a:prstGeom prst="straightConnector1">
            <a:avLst/>
          </a:prstGeom>
          <a:ln w="15240">
            <a:solidFill>
              <a:srgbClr val="787878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78A3D09F-C554-B738-E24C-8A2B2E8B5B03}"/>
              </a:ext>
            </a:extLst>
          </p:cNvPr>
          <p:cNvCxnSpPr>
            <a:cxnSpLocks/>
            <a:stCxn id="21" idx="0"/>
            <a:endCxn id="2" idx="0"/>
          </p:cNvCxnSpPr>
          <p:nvPr/>
        </p:nvCxnSpPr>
        <p:spPr>
          <a:xfrm flipV="1">
            <a:off x="4346372" y="2413000"/>
            <a:ext cx="1749628" cy="2910287"/>
          </a:xfrm>
          <a:prstGeom prst="straightConnector1">
            <a:avLst/>
          </a:prstGeom>
          <a:ln w="15240">
            <a:solidFill>
              <a:srgbClr val="787878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ector de Seta Reta 19">
            <a:extLst>
              <a:ext uri="{FF2B5EF4-FFF2-40B4-BE49-F238E27FC236}">
                <a16:creationId xmlns:a16="http://schemas.microsoft.com/office/drawing/2014/main" id="{F28FDD6C-1390-7AAC-5D36-D54E62151964}"/>
              </a:ext>
            </a:extLst>
          </p:cNvPr>
          <p:cNvCxnSpPr>
            <a:cxnSpLocks/>
            <a:stCxn id="19" idx="0"/>
            <a:endCxn id="2" idx="0"/>
          </p:cNvCxnSpPr>
          <p:nvPr/>
        </p:nvCxnSpPr>
        <p:spPr>
          <a:xfrm flipV="1">
            <a:off x="6096000" y="2413000"/>
            <a:ext cx="0" cy="3098800"/>
          </a:xfrm>
          <a:prstGeom prst="straightConnector1">
            <a:avLst/>
          </a:prstGeom>
          <a:ln w="15240">
            <a:solidFill>
              <a:srgbClr val="787878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ector de Seta Reta 17">
            <a:extLst>
              <a:ext uri="{FF2B5EF4-FFF2-40B4-BE49-F238E27FC236}">
                <a16:creationId xmlns:a16="http://schemas.microsoft.com/office/drawing/2014/main" id="{FBA52C85-BD4E-82E3-3299-107CFDF297DA}"/>
              </a:ext>
            </a:extLst>
          </p:cNvPr>
          <p:cNvCxnSpPr>
            <a:cxnSpLocks/>
            <a:stCxn id="17" idx="0"/>
            <a:endCxn id="2" idx="0"/>
          </p:cNvCxnSpPr>
          <p:nvPr/>
        </p:nvCxnSpPr>
        <p:spPr>
          <a:xfrm flipH="1" flipV="1">
            <a:off x="6096000" y="2413000"/>
            <a:ext cx="1749629" cy="2910287"/>
          </a:xfrm>
          <a:prstGeom prst="straightConnector1">
            <a:avLst/>
          </a:prstGeom>
          <a:ln w="15240">
            <a:solidFill>
              <a:srgbClr val="787878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C3552570-DD38-F094-E1F1-7CB7B66CE21A}"/>
              </a:ext>
            </a:extLst>
          </p:cNvPr>
          <p:cNvCxnSpPr>
            <a:cxnSpLocks/>
            <a:stCxn id="15" idx="0"/>
            <a:endCxn id="2" idx="0"/>
          </p:cNvCxnSpPr>
          <p:nvPr/>
        </p:nvCxnSpPr>
        <p:spPr>
          <a:xfrm flipH="1" flipV="1">
            <a:off x="6096000" y="2413000"/>
            <a:ext cx="3232893" cy="2373450"/>
          </a:xfrm>
          <a:prstGeom prst="straightConnector1">
            <a:avLst/>
          </a:prstGeom>
          <a:ln w="15240">
            <a:solidFill>
              <a:srgbClr val="787878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C1CFE86E-DE4D-AD17-5E95-1D82A4DF9FC1}"/>
              </a:ext>
            </a:extLst>
          </p:cNvPr>
          <p:cNvCxnSpPr>
            <a:cxnSpLocks/>
            <a:stCxn id="13" idx="0"/>
            <a:endCxn id="2" idx="0"/>
          </p:cNvCxnSpPr>
          <p:nvPr/>
        </p:nvCxnSpPr>
        <p:spPr>
          <a:xfrm flipH="1" flipV="1">
            <a:off x="6096000" y="2413000"/>
            <a:ext cx="4223977" cy="1570015"/>
          </a:xfrm>
          <a:prstGeom prst="straightConnector1">
            <a:avLst/>
          </a:prstGeom>
          <a:ln w="15240">
            <a:solidFill>
              <a:srgbClr val="787878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FB59A5B0-C310-6FD3-8763-EF4333CA25D0}"/>
              </a:ext>
            </a:extLst>
          </p:cNvPr>
          <p:cNvCxnSpPr>
            <a:cxnSpLocks/>
            <a:stCxn id="11" idx="0"/>
            <a:endCxn id="2" idx="0"/>
          </p:cNvCxnSpPr>
          <p:nvPr/>
        </p:nvCxnSpPr>
        <p:spPr>
          <a:xfrm flipH="1" flipV="1">
            <a:off x="6096000" y="2413000"/>
            <a:ext cx="4572000" cy="622300"/>
          </a:xfrm>
          <a:prstGeom prst="straightConnector1">
            <a:avLst/>
          </a:prstGeom>
          <a:ln w="15240">
            <a:solidFill>
              <a:srgbClr val="787878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5EAC6BE3-DF7A-0828-5031-30F8ED7B8054}"/>
              </a:ext>
            </a:extLst>
          </p:cNvPr>
          <p:cNvCxnSpPr>
            <a:cxnSpLocks/>
            <a:stCxn id="9" idx="0"/>
            <a:endCxn id="2" idx="0"/>
          </p:cNvCxnSpPr>
          <p:nvPr/>
        </p:nvCxnSpPr>
        <p:spPr>
          <a:xfrm flipH="1">
            <a:off x="6096000" y="2087584"/>
            <a:ext cx="4223977" cy="325416"/>
          </a:xfrm>
          <a:prstGeom prst="straightConnector1">
            <a:avLst/>
          </a:prstGeom>
          <a:ln w="15240">
            <a:solidFill>
              <a:srgbClr val="787878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7E1D1C2D-941E-80C3-DA88-D06602884462}"/>
              </a:ext>
            </a:extLst>
          </p:cNvPr>
          <p:cNvCxnSpPr>
            <a:cxnSpLocks/>
            <a:stCxn id="7" idx="0"/>
            <a:endCxn id="2" idx="0"/>
          </p:cNvCxnSpPr>
          <p:nvPr/>
        </p:nvCxnSpPr>
        <p:spPr>
          <a:xfrm flipH="1">
            <a:off x="6096000" y="1284150"/>
            <a:ext cx="3232893" cy="1128850"/>
          </a:xfrm>
          <a:prstGeom prst="straightConnector1">
            <a:avLst/>
          </a:prstGeom>
          <a:ln w="15240">
            <a:solidFill>
              <a:srgbClr val="787878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9736424D-1710-C91A-4E26-E5F955ECACF5}"/>
              </a:ext>
            </a:extLst>
          </p:cNvPr>
          <p:cNvCxnSpPr>
            <a:cxnSpLocks/>
            <a:stCxn id="5" idx="0"/>
            <a:endCxn id="2" idx="0"/>
          </p:cNvCxnSpPr>
          <p:nvPr/>
        </p:nvCxnSpPr>
        <p:spPr>
          <a:xfrm flipH="1">
            <a:off x="6096000" y="747312"/>
            <a:ext cx="1749629" cy="1665688"/>
          </a:xfrm>
          <a:prstGeom prst="straightConnector1">
            <a:avLst/>
          </a:prstGeom>
          <a:ln w="15240">
            <a:solidFill>
              <a:srgbClr val="787878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ector de Seta Reta 3">
            <a:extLst>
              <a:ext uri="{FF2B5EF4-FFF2-40B4-BE49-F238E27FC236}">
                <a16:creationId xmlns:a16="http://schemas.microsoft.com/office/drawing/2014/main" id="{C9D13904-68EA-1328-226C-CC5EAA3E08D4}"/>
              </a:ext>
            </a:extLst>
          </p:cNvPr>
          <p:cNvCxnSpPr>
            <a:cxnSpLocks/>
          </p:cNvCxnSpPr>
          <p:nvPr/>
        </p:nvCxnSpPr>
        <p:spPr>
          <a:xfrm>
            <a:off x="6096000" y="747312"/>
            <a:ext cx="0" cy="1854200"/>
          </a:xfrm>
          <a:prstGeom prst="straightConnector1">
            <a:avLst/>
          </a:prstGeom>
          <a:ln w="15240">
            <a:solidFill>
              <a:srgbClr val="787878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Elipse 1">
            <a:extLst>
              <a:ext uri="{FF2B5EF4-FFF2-40B4-BE49-F238E27FC236}">
                <a16:creationId xmlns:a16="http://schemas.microsoft.com/office/drawing/2014/main" id="{0F38E474-7767-DDD6-06CE-18417DD9F4FB}"/>
              </a:ext>
            </a:extLst>
          </p:cNvPr>
          <p:cNvSpPr/>
          <p:nvPr/>
        </p:nvSpPr>
        <p:spPr>
          <a:xfrm>
            <a:off x="5080000" y="2413000"/>
            <a:ext cx="2032000" cy="2032000"/>
          </a:xfrm>
          <a:prstGeom prst="ellipse">
            <a:avLst/>
          </a:prstGeom>
          <a:solidFill>
            <a:srgbClr val="A00000"/>
          </a:solidFill>
          <a:ln w="38100">
            <a:solidFill>
              <a:srgbClr val="28282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pt-BR" sz="1300" b="1" dirty="0">
                <a:solidFill>
                  <a:srgbClr val="FFFFFF"/>
                </a:solidFill>
              </a:rPr>
              <a:t>FLÁVIO BOLSONARO</a:t>
            </a:r>
          </a:p>
          <a:p>
            <a:pPr algn="ctr"/>
            <a:r>
              <a:rPr lang="pt-BR" sz="1000" dirty="0">
                <a:solidFill>
                  <a:srgbClr val="FFFFFF"/>
                </a:solidFill>
              </a:rPr>
              <a:t>O Vértice Central</a:t>
            </a: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C113BC3F-52C8-D585-F29C-BE4B1944ECDF}"/>
              </a:ext>
            </a:extLst>
          </p:cNvPr>
          <p:cNvSpPr/>
          <p:nvPr/>
        </p:nvSpPr>
        <p:spPr>
          <a:xfrm>
            <a:off x="5365750" y="558800"/>
            <a:ext cx="1460500" cy="787400"/>
          </a:xfrm>
          <a:prstGeom prst="ellipse">
            <a:avLst/>
          </a:prstGeom>
          <a:solidFill>
            <a:srgbClr val="F5F5F7"/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pt-BR" sz="750" b="1">
                <a:solidFill>
                  <a:srgbClr val="8C0000"/>
                </a:solidFill>
              </a:rPr>
              <a:t>1. O Caixa da ALERJ</a:t>
            </a:r>
          </a:p>
          <a:p>
            <a:pPr algn="ctr"/>
            <a:r>
              <a:rPr lang="pt-BR" sz="650">
                <a:solidFill>
                  <a:srgbClr val="282828"/>
                </a:solidFill>
              </a:rPr>
              <a:t>Queiroz e 48 envelopes na conta</a:t>
            </a: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A0A5D540-23C8-3A26-C718-D4906EA48567}"/>
              </a:ext>
            </a:extLst>
          </p:cNvPr>
          <p:cNvSpPr/>
          <p:nvPr/>
        </p:nvSpPr>
        <p:spPr>
          <a:xfrm>
            <a:off x="7115379" y="747312"/>
            <a:ext cx="1460500" cy="787400"/>
          </a:xfrm>
          <a:prstGeom prst="ellipse">
            <a:avLst/>
          </a:prstGeom>
          <a:solidFill>
            <a:srgbClr val="F5F5F7"/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pt-BR" sz="750" b="1">
                <a:solidFill>
                  <a:srgbClr val="8C0000"/>
                </a:solidFill>
              </a:rPr>
              <a:t>2. Chocolates Bolsotini</a:t>
            </a:r>
          </a:p>
          <a:p>
            <a:pPr algn="ctr"/>
            <a:r>
              <a:rPr lang="pt-BR" sz="650">
                <a:solidFill>
                  <a:srgbClr val="282828"/>
                </a:solidFill>
              </a:rPr>
              <a:t>Vendas em espécie no Shopping Tijuca</a:t>
            </a: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25DCAF08-167C-4AE7-10FB-292031CB7606}"/>
              </a:ext>
            </a:extLst>
          </p:cNvPr>
          <p:cNvSpPr/>
          <p:nvPr/>
        </p:nvSpPr>
        <p:spPr>
          <a:xfrm>
            <a:off x="8598643" y="1284150"/>
            <a:ext cx="1460500" cy="787400"/>
          </a:xfrm>
          <a:prstGeom prst="ellipse">
            <a:avLst/>
          </a:prstGeom>
          <a:solidFill>
            <a:srgbClr val="F5F5F7"/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pt-BR" sz="750" b="1">
                <a:solidFill>
                  <a:srgbClr val="8C0000"/>
                </a:solidFill>
              </a:rPr>
              <a:t>3. Estagiário Quântico</a:t>
            </a:r>
          </a:p>
          <a:p>
            <a:pPr algn="ctr"/>
            <a:r>
              <a:rPr lang="pt-BR" sz="650">
                <a:solidFill>
                  <a:srgbClr val="282828"/>
                </a:solidFill>
              </a:rPr>
              <a:t>Cargo em Brasília com faculdade no RJ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595B13FA-D38B-1593-62C5-52768B43EE6E}"/>
              </a:ext>
            </a:extLst>
          </p:cNvPr>
          <p:cNvSpPr/>
          <p:nvPr/>
        </p:nvSpPr>
        <p:spPr>
          <a:xfrm>
            <a:off x="9589727" y="2087584"/>
            <a:ext cx="1460500" cy="787400"/>
          </a:xfrm>
          <a:prstGeom prst="ellipse">
            <a:avLst/>
          </a:prstGeom>
          <a:solidFill>
            <a:srgbClr val="F5F5F7"/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pt-BR" sz="750" b="1">
                <a:solidFill>
                  <a:srgbClr val="8C0000"/>
                </a:solidFill>
              </a:rPr>
              <a:t>4. Mansão no Lago Sul</a:t>
            </a:r>
          </a:p>
          <a:p>
            <a:pPr algn="ctr"/>
            <a:r>
              <a:rPr lang="pt-BR" sz="650">
                <a:solidFill>
                  <a:srgbClr val="282828"/>
                </a:solidFill>
              </a:rPr>
              <a:t>R$ 6 mi e financiamento BRB (70% renda)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A1E531E9-2CA9-4CBD-380E-2FAA9F9ABC8F}"/>
              </a:ext>
            </a:extLst>
          </p:cNvPr>
          <p:cNvSpPr/>
          <p:nvPr/>
        </p:nvSpPr>
        <p:spPr>
          <a:xfrm>
            <a:off x="9937750" y="3035300"/>
            <a:ext cx="1460500" cy="787400"/>
          </a:xfrm>
          <a:prstGeom prst="ellipse">
            <a:avLst/>
          </a:prstGeom>
          <a:solidFill>
            <a:srgbClr val="F5F5F7"/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pt-BR" sz="750" b="1">
                <a:solidFill>
                  <a:srgbClr val="8C0000"/>
                </a:solidFill>
              </a:rPr>
              <a:t>5. Adriano da Nóbrega</a:t>
            </a:r>
          </a:p>
          <a:p>
            <a:pPr algn="ctr"/>
            <a:r>
              <a:rPr lang="pt-BR" sz="650">
                <a:solidFill>
                  <a:srgbClr val="282828"/>
                </a:solidFill>
              </a:rPr>
              <a:t>Medalhas e parentes do Escritório do Crime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350BD443-CC40-D714-7BB6-92DD32D193D8}"/>
              </a:ext>
            </a:extLst>
          </p:cNvPr>
          <p:cNvSpPr/>
          <p:nvPr/>
        </p:nvSpPr>
        <p:spPr>
          <a:xfrm>
            <a:off x="9589727" y="3983015"/>
            <a:ext cx="1460500" cy="787400"/>
          </a:xfrm>
          <a:prstGeom prst="ellipse">
            <a:avLst/>
          </a:prstGeom>
          <a:solidFill>
            <a:srgbClr val="F5F5F7"/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pt-BR" sz="750" b="1">
                <a:solidFill>
                  <a:srgbClr val="8C0000"/>
                </a:solidFill>
              </a:rPr>
              <a:t>6. Doutor Balas Perdidas</a:t>
            </a:r>
          </a:p>
          <a:p>
            <a:pPr algn="ctr"/>
            <a:r>
              <a:rPr lang="pt-BR" sz="650">
                <a:solidFill>
                  <a:srgbClr val="282828"/>
                </a:solidFill>
              </a:rPr>
              <a:t>Defesa de PM no homicídio de Ana Clara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41648687-8BF3-7391-5962-EC9CFEC1E751}"/>
              </a:ext>
            </a:extLst>
          </p:cNvPr>
          <p:cNvSpPr/>
          <p:nvPr/>
        </p:nvSpPr>
        <p:spPr>
          <a:xfrm>
            <a:off x="8598643" y="4786450"/>
            <a:ext cx="1460500" cy="787400"/>
          </a:xfrm>
          <a:prstGeom prst="ellipse">
            <a:avLst/>
          </a:prstGeom>
          <a:solidFill>
            <a:srgbClr val="F5F5F7"/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pt-BR" sz="750" b="1">
                <a:solidFill>
                  <a:srgbClr val="8C0000"/>
                </a:solidFill>
              </a:rPr>
              <a:t>7. Faraó do Bitcoin</a:t>
            </a:r>
          </a:p>
          <a:p>
            <a:pPr algn="ctr"/>
            <a:r>
              <a:rPr lang="pt-BR" sz="650">
                <a:solidFill>
                  <a:srgbClr val="282828"/>
                </a:solidFill>
              </a:rPr>
              <a:t>Defesa formal de ex-sócios de pirâmide</a:t>
            </a: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C5339F8C-A9A2-355B-7599-5624C6FEAC08}"/>
              </a:ext>
            </a:extLst>
          </p:cNvPr>
          <p:cNvSpPr/>
          <p:nvPr/>
        </p:nvSpPr>
        <p:spPr>
          <a:xfrm>
            <a:off x="7115379" y="5323287"/>
            <a:ext cx="1460500" cy="787400"/>
          </a:xfrm>
          <a:prstGeom prst="ellipse">
            <a:avLst/>
          </a:prstGeom>
          <a:solidFill>
            <a:srgbClr val="F5F5F7"/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pt-BR" sz="750" b="1">
                <a:solidFill>
                  <a:srgbClr val="8C0000"/>
                </a:solidFill>
              </a:rPr>
              <a:t>8. Postos da Baixada</a:t>
            </a:r>
          </a:p>
          <a:p>
            <a:pPr algn="ctr"/>
            <a:r>
              <a:rPr lang="pt-BR" sz="650">
                <a:solidFill>
                  <a:srgbClr val="282828"/>
                </a:solidFill>
              </a:rPr>
              <a:t>Márcio Canella e lavagem em 96 postos</a:t>
            </a: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ECAFE7EB-602F-A82E-1751-D4FBD1B596AC}"/>
              </a:ext>
            </a:extLst>
          </p:cNvPr>
          <p:cNvSpPr/>
          <p:nvPr/>
        </p:nvSpPr>
        <p:spPr>
          <a:xfrm>
            <a:off x="5365750" y="5511800"/>
            <a:ext cx="1460500" cy="787400"/>
          </a:xfrm>
          <a:prstGeom prst="ellipse">
            <a:avLst/>
          </a:prstGeom>
          <a:solidFill>
            <a:srgbClr val="F5F5F7"/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pt-BR" sz="750" b="1">
                <a:solidFill>
                  <a:srgbClr val="8C0000"/>
                </a:solidFill>
              </a:rPr>
              <a:t>9. Pombo Sem Mansão</a:t>
            </a:r>
          </a:p>
          <a:p>
            <a:pPr algn="ctr"/>
            <a:r>
              <a:rPr lang="pt-BR" sz="650">
                <a:solidFill>
                  <a:srgbClr val="282828"/>
                </a:solidFill>
              </a:rPr>
              <a:t>Mansão de Angra tomada de Richarlison</a:t>
            </a: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DFD60AAD-B2D7-E81B-AE1B-41F62EB3B335}"/>
              </a:ext>
            </a:extLst>
          </p:cNvPr>
          <p:cNvSpPr/>
          <p:nvPr/>
        </p:nvSpPr>
        <p:spPr>
          <a:xfrm>
            <a:off x="3616122" y="5323287"/>
            <a:ext cx="1460500" cy="787400"/>
          </a:xfrm>
          <a:prstGeom prst="ellipse">
            <a:avLst/>
          </a:prstGeom>
          <a:solidFill>
            <a:srgbClr val="F5F5F7"/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pt-BR" sz="750" b="1">
                <a:solidFill>
                  <a:srgbClr val="8C0000"/>
                </a:solidFill>
              </a:rPr>
              <a:t>10. Faxineira Presidente</a:t>
            </a:r>
          </a:p>
          <a:p>
            <a:pPr algn="ctr"/>
            <a:r>
              <a:rPr lang="pt-BR" sz="650">
                <a:solidFill>
                  <a:srgbClr val="282828"/>
                </a:solidFill>
              </a:rPr>
              <a:t>Lídia Mazelli com ilhas e R$ 5 bi em bets</a:t>
            </a:r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D4AD759B-4F81-8DFB-8A3E-E2E2A5C28D06}"/>
              </a:ext>
            </a:extLst>
          </p:cNvPr>
          <p:cNvSpPr/>
          <p:nvPr/>
        </p:nvSpPr>
        <p:spPr>
          <a:xfrm>
            <a:off x="2132858" y="4786450"/>
            <a:ext cx="1460500" cy="787400"/>
          </a:xfrm>
          <a:prstGeom prst="ellipse">
            <a:avLst/>
          </a:prstGeom>
          <a:solidFill>
            <a:srgbClr val="F5F5F7"/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pt-BR" sz="750" b="1">
                <a:solidFill>
                  <a:srgbClr val="8C0000"/>
                </a:solidFill>
              </a:rPr>
              <a:t>11. Usuário Master do Jato</a:t>
            </a:r>
          </a:p>
          <a:p>
            <a:pPr algn="ctr"/>
            <a:r>
              <a:rPr lang="pt-BR" sz="650">
                <a:solidFill>
                  <a:srgbClr val="282828"/>
                </a:solidFill>
              </a:rPr>
              <a:t>Acesso à offshore da conta do Legacy</a:t>
            </a:r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752FA800-00C2-06D2-4449-EC2536FC80D7}"/>
              </a:ext>
            </a:extLst>
          </p:cNvPr>
          <p:cNvSpPr/>
          <p:nvPr/>
        </p:nvSpPr>
        <p:spPr>
          <a:xfrm>
            <a:off x="1141773" y="3983015"/>
            <a:ext cx="1460500" cy="787400"/>
          </a:xfrm>
          <a:prstGeom prst="ellipse">
            <a:avLst/>
          </a:prstGeom>
          <a:solidFill>
            <a:srgbClr val="F5F5F7"/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pt-BR" sz="750" b="1">
                <a:solidFill>
                  <a:srgbClr val="8C0000"/>
                </a:solidFill>
              </a:rPr>
              <a:t>12. Flat Vila Nova Conceição</a:t>
            </a:r>
          </a:p>
          <a:p>
            <a:pPr algn="ctr"/>
            <a:r>
              <a:rPr lang="pt-BR" sz="650">
                <a:solidFill>
                  <a:srgbClr val="282828"/>
                </a:solidFill>
              </a:rPr>
              <a:t>Ap do cunhado de Vorcaro usado em SP</a:t>
            </a:r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64E73085-F027-BCBE-3F42-3CF367261FF0}"/>
              </a:ext>
            </a:extLst>
          </p:cNvPr>
          <p:cNvSpPr/>
          <p:nvPr/>
        </p:nvSpPr>
        <p:spPr>
          <a:xfrm>
            <a:off x="793750" y="3035300"/>
            <a:ext cx="1460500" cy="787400"/>
          </a:xfrm>
          <a:prstGeom prst="ellipse">
            <a:avLst/>
          </a:prstGeom>
          <a:solidFill>
            <a:srgbClr val="F5F5F7"/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pt-BR" sz="750" b="1">
                <a:solidFill>
                  <a:srgbClr val="8C0000"/>
                </a:solidFill>
              </a:rPr>
              <a:t>13. O Faroeste Dark Horse</a:t>
            </a:r>
          </a:p>
          <a:p>
            <a:pPr algn="ctr"/>
            <a:r>
              <a:rPr lang="pt-BR" sz="650">
                <a:solidFill>
                  <a:srgbClr val="282828"/>
                </a:solidFill>
              </a:rPr>
              <a:t>Cobrança de diárias a Vorcaro nos EUA</a:t>
            </a:r>
          </a:p>
        </p:txBody>
      </p:sp>
      <p:sp>
        <p:nvSpPr>
          <p:cNvPr id="29" name="Elipse 28">
            <a:extLst>
              <a:ext uri="{FF2B5EF4-FFF2-40B4-BE49-F238E27FC236}">
                <a16:creationId xmlns:a16="http://schemas.microsoft.com/office/drawing/2014/main" id="{E7993505-7804-F5B2-5B6E-EAA3230271E3}"/>
              </a:ext>
            </a:extLst>
          </p:cNvPr>
          <p:cNvSpPr/>
          <p:nvPr/>
        </p:nvSpPr>
        <p:spPr>
          <a:xfrm>
            <a:off x="1141773" y="2087584"/>
            <a:ext cx="1460500" cy="787400"/>
          </a:xfrm>
          <a:prstGeom prst="ellipse">
            <a:avLst/>
          </a:prstGeom>
          <a:solidFill>
            <a:srgbClr val="F5F5F7"/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pt-BR" sz="750" b="1">
                <a:solidFill>
                  <a:srgbClr val="8C0000"/>
                </a:solidFill>
              </a:rPr>
              <a:t>14. A Abin Paralela</a:t>
            </a:r>
          </a:p>
          <a:p>
            <a:pPr algn="ctr"/>
            <a:r>
              <a:rPr lang="pt-BR" sz="650">
                <a:solidFill>
                  <a:srgbClr val="282828"/>
                </a:solidFill>
              </a:rPr>
              <a:t>Ramagem e relatórios sob medida</a:t>
            </a:r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AA91B8D5-2ED7-98CF-506F-9DA244E13C71}"/>
              </a:ext>
            </a:extLst>
          </p:cNvPr>
          <p:cNvSpPr/>
          <p:nvPr/>
        </p:nvSpPr>
        <p:spPr>
          <a:xfrm>
            <a:off x="2132858" y="1284150"/>
            <a:ext cx="1460500" cy="787400"/>
          </a:xfrm>
          <a:prstGeom prst="ellipse">
            <a:avLst/>
          </a:prstGeom>
          <a:solidFill>
            <a:srgbClr val="F5F5F7"/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pt-BR" sz="750" b="1">
                <a:solidFill>
                  <a:srgbClr val="8C0000"/>
                </a:solidFill>
              </a:rPr>
              <a:t>15. Catraca na Areia</a:t>
            </a:r>
          </a:p>
          <a:p>
            <a:pPr algn="ctr"/>
            <a:r>
              <a:rPr lang="pt-BR" sz="650">
                <a:solidFill>
                  <a:srgbClr val="282828"/>
                </a:solidFill>
              </a:rPr>
              <a:t>PEC das Praias e tour de cassinos em Vegas</a:t>
            </a:r>
          </a:p>
        </p:txBody>
      </p:sp>
      <p:sp>
        <p:nvSpPr>
          <p:cNvPr id="33" name="Elipse 32">
            <a:extLst>
              <a:ext uri="{FF2B5EF4-FFF2-40B4-BE49-F238E27FC236}">
                <a16:creationId xmlns:a16="http://schemas.microsoft.com/office/drawing/2014/main" id="{A7E4E61F-5322-CFEC-D563-EDEA5A03BD10}"/>
              </a:ext>
            </a:extLst>
          </p:cNvPr>
          <p:cNvSpPr/>
          <p:nvPr/>
        </p:nvSpPr>
        <p:spPr>
          <a:xfrm>
            <a:off x="3616122" y="747312"/>
            <a:ext cx="1460500" cy="787400"/>
          </a:xfrm>
          <a:prstGeom prst="ellipse">
            <a:avLst/>
          </a:prstGeom>
          <a:solidFill>
            <a:srgbClr val="F5F5F7"/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pt-BR" sz="750" b="1">
                <a:solidFill>
                  <a:srgbClr val="8C0000"/>
                </a:solidFill>
              </a:rPr>
              <a:t>16. Super PEC e Aposentadoria</a:t>
            </a:r>
          </a:p>
          <a:p>
            <a:pPr algn="ctr"/>
            <a:r>
              <a:rPr lang="pt-BR" sz="650">
                <a:solidFill>
                  <a:srgbClr val="282828"/>
                </a:solidFill>
              </a:rPr>
              <a:t>Desindexação do BPC e revanche da 6x1</a:t>
            </a:r>
          </a:p>
        </p:txBody>
      </p:sp>
    </p:spTree>
    <p:extLst>
      <p:ext uri="{BB962C8B-B14F-4D97-AF65-F5344CB8AC3E}">
        <p14:creationId xmlns:p14="http://schemas.microsoft.com/office/powerpoint/2010/main" val="1013028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e 1">
            <a:extLst>
              <a:ext uri="{FF2B5EF4-FFF2-40B4-BE49-F238E27FC236}">
                <a16:creationId xmlns:a16="http://schemas.microsoft.com/office/drawing/2014/main" id="{ADCAA518-9DF6-4DBD-C819-505F8BE3F547}"/>
              </a:ext>
            </a:extLst>
          </p:cNvPr>
          <p:cNvSpPr/>
          <p:nvPr/>
        </p:nvSpPr>
        <p:spPr>
          <a:xfrm>
            <a:off x="5143500" y="2476500"/>
            <a:ext cx="1905000" cy="1905000"/>
          </a:xfrm>
          <a:prstGeom prst="ellipse">
            <a:avLst/>
          </a:prstGeom>
          <a:solidFill>
            <a:srgbClr val="A00000"/>
          </a:solidFill>
          <a:ln w="31750">
            <a:solidFill>
              <a:srgbClr val="1E1E1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0800" tIns="50800" rIns="50800" bIns="50800" rtlCol="0" anchor="ctr"/>
          <a:lstStyle/>
          <a:p>
            <a:pPr algn="ctr"/>
            <a:r>
              <a:rPr lang="pt-BR" sz="1300" b="1" dirty="0">
                <a:solidFill>
                  <a:srgbClr val="FFFFFF"/>
                </a:solidFill>
              </a:rPr>
              <a:t>FLÁVIO BOLSONARO</a:t>
            </a:r>
          </a:p>
          <a:p>
            <a:pPr algn="ctr"/>
            <a:r>
              <a:rPr lang="pt-BR" sz="950" dirty="0">
                <a:solidFill>
                  <a:srgbClr val="FFFFFF"/>
                </a:solidFill>
              </a:rPr>
              <a:t>O Vértice Central</a:t>
            </a: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3479B28C-886E-059E-F1DA-3052E6C315AD}"/>
              </a:ext>
            </a:extLst>
          </p:cNvPr>
          <p:cNvSpPr/>
          <p:nvPr/>
        </p:nvSpPr>
        <p:spPr>
          <a:xfrm>
            <a:off x="5537200" y="266700"/>
            <a:ext cx="1117600" cy="1117600"/>
          </a:xfrm>
          <a:prstGeom prst="ellipse">
            <a:avLst/>
          </a:prstGeom>
          <a:solidFill>
            <a:srgbClr val="F6F6F8"/>
          </a:solidFill>
          <a:ln w="19050">
            <a:solidFill>
              <a:srgbClr val="5A5A5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25400" rIns="25400" bIns="25400" rtlCol="0" anchor="ctr"/>
          <a:lstStyle/>
          <a:p>
            <a:pPr algn="ctr"/>
            <a:r>
              <a:rPr lang="pt-BR" sz="750" b="1">
                <a:solidFill>
                  <a:srgbClr val="960000"/>
                </a:solidFill>
              </a:rPr>
              <a:t>1. O Caixa da ALERJ</a:t>
            </a:r>
          </a:p>
          <a:p>
            <a:pPr algn="ctr"/>
            <a:r>
              <a:rPr lang="pt-BR" sz="620">
                <a:solidFill>
                  <a:srgbClr val="282828"/>
                </a:solidFill>
              </a:rPr>
              <a:t>Queiroz e 48 envelopes</a:t>
            </a: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E5A0D5AC-4313-703F-4B84-FE395827F36F}"/>
              </a:ext>
            </a:extLst>
          </p:cNvPr>
          <p:cNvCxnSpPr/>
          <p:nvPr/>
        </p:nvCxnSpPr>
        <p:spPr>
          <a:xfrm>
            <a:off x="6096000" y="1384300"/>
            <a:ext cx="0" cy="1066800"/>
          </a:xfrm>
          <a:prstGeom prst="line">
            <a:avLst/>
          </a:prstGeom>
          <a:ln w="31750">
            <a:solidFill>
              <a:srgbClr val="AA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ipse 4">
            <a:extLst>
              <a:ext uri="{FF2B5EF4-FFF2-40B4-BE49-F238E27FC236}">
                <a16:creationId xmlns:a16="http://schemas.microsoft.com/office/drawing/2014/main" id="{1AF72B7B-5729-A6D5-0D12-DFB78AFEBEDE}"/>
              </a:ext>
            </a:extLst>
          </p:cNvPr>
          <p:cNvSpPr/>
          <p:nvPr/>
        </p:nvSpPr>
        <p:spPr>
          <a:xfrm>
            <a:off x="7359730" y="464880"/>
            <a:ext cx="1117600" cy="1117600"/>
          </a:xfrm>
          <a:prstGeom prst="ellipse">
            <a:avLst/>
          </a:prstGeom>
          <a:solidFill>
            <a:srgbClr val="F6F6F8"/>
          </a:solidFill>
          <a:ln w="19050">
            <a:solidFill>
              <a:srgbClr val="5A5A5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25400" rIns="25400" bIns="25400" rtlCol="0" anchor="ctr"/>
          <a:lstStyle/>
          <a:p>
            <a:pPr algn="ctr"/>
            <a:r>
              <a:rPr lang="pt-BR" sz="750" b="1">
                <a:solidFill>
                  <a:srgbClr val="960000"/>
                </a:solidFill>
              </a:rPr>
              <a:t>2. Bolsotini Chocolates</a:t>
            </a:r>
          </a:p>
          <a:p>
            <a:pPr algn="ctr"/>
            <a:r>
              <a:rPr lang="pt-BR" sz="620">
                <a:solidFill>
                  <a:srgbClr val="282828"/>
                </a:solidFill>
              </a:rPr>
              <a:t>Vendas em dinheiro vivo</a:t>
            </a:r>
          </a:p>
        </p:txBody>
      </p: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38E349EB-D7FF-9BC7-BE55-1F7A70257387}"/>
              </a:ext>
            </a:extLst>
          </p:cNvPr>
          <p:cNvCxnSpPr/>
          <p:nvPr/>
        </p:nvCxnSpPr>
        <p:spPr>
          <a:xfrm flipH="1">
            <a:off x="6686578" y="1469066"/>
            <a:ext cx="894479" cy="1180507"/>
          </a:xfrm>
          <a:prstGeom prst="line">
            <a:avLst/>
          </a:prstGeom>
          <a:ln w="31750">
            <a:solidFill>
              <a:srgbClr val="AA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ipse 6">
            <a:extLst>
              <a:ext uri="{FF2B5EF4-FFF2-40B4-BE49-F238E27FC236}">
                <a16:creationId xmlns:a16="http://schemas.microsoft.com/office/drawing/2014/main" id="{00228220-BF7D-5E3F-5397-11C2D9BC46EE}"/>
              </a:ext>
            </a:extLst>
          </p:cNvPr>
          <p:cNvSpPr/>
          <p:nvPr/>
        </p:nvSpPr>
        <p:spPr>
          <a:xfrm>
            <a:off x="8904796" y="1029247"/>
            <a:ext cx="1117600" cy="1117600"/>
          </a:xfrm>
          <a:prstGeom prst="ellipse">
            <a:avLst/>
          </a:prstGeom>
          <a:solidFill>
            <a:srgbClr val="F6F6F8"/>
          </a:solidFill>
          <a:ln w="19050">
            <a:solidFill>
              <a:srgbClr val="5A5A5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25400" rIns="25400" bIns="25400" rtlCol="0" anchor="ctr"/>
          <a:lstStyle/>
          <a:p>
            <a:pPr algn="ctr"/>
            <a:r>
              <a:rPr lang="pt-BR" sz="750" b="1">
                <a:solidFill>
                  <a:srgbClr val="960000"/>
                </a:solidFill>
              </a:rPr>
              <a:t>3. Estagiário Quântico</a:t>
            </a:r>
          </a:p>
          <a:p>
            <a:pPr algn="ctr"/>
            <a:r>
              <a:rPr lang="pt-BR" sz="620">
                <a:solidFill>
                  <a:srgbClr val="282828"/>
                </a:solidFill>
              </a:rPr>
              <a:t>Cargo em BSB, faculdade RJ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25669159-04CF-B1EB-5E2B-27FC23BC1565}"/>
              </a:ext>
            </a:extLst>
          </p:cNvPr>
          <p:cNvCxnSpPr/>
          <p:nvPr/>
        </p:nvCxnSpPr>
        <p:spPr>
          <a:xfrm flipH="1">
            <a:off x="6954056" y="1856088"/>
            <a:ext cx="2019222" cy="1103841"/>
          </a:xfrm>
          <a:prstGeom prst="line">
            <a:avLst/>
          </a:prstGeom>
          <a:ln w="31750">
            <a:solidFill>
              <a:srgbClr val="AA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ipse 8">
            <a:extLst>
              <a:ext uri="{FF2B5EF4-FFF2-40B4-BE49-F238E27FC236}">
                <a16:creationId xmlns:a16="http://schemas.microsoft.com/office/drawing/2014/main" id="{9488C4A0-CEC3-57FD-A30B-6696666A6FBA}"/>
              </a:ext>
            </a:extLst>
          </p:cNvPr>
          <p:cNvSpPr/>
          <p:nvPr/>
        </p:nvSpPr>
        <p:spPr>
          <a:xfrm>
            <a:off x="9937176" y="1873884"/>
            <a:ext cx="1117600" cy="1117600"/>
          </a:xfrm>
          <a:prstGeom prst="ellipse">
            <a:avLst/>
          </a:prstGeom>
          <a:solidFill>
            <a:srgbClr val="F6F6F8"/>
          </a:solidFill>
          <a:ln w="19050">
            <a:solidFill>
              <a:srgbClr val="5A5A5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25400" rIns="25400" bIns="25400" rtlCol="0" anchor="ctr"/>
          <a:lstStyle/>
          <a:p>
            <a:pPr algn="ctr"/>
            <a:r>
              <a:rPr lang="pt-BR" sz="750" b="1">
                <a:solidFill>
                  <a:srgbClr val="960000"/>
                </a:solidFill>
              </a:rPr>
              <a:t>4. Mansão no Lago Sul</a:t>
            </a:r>
          </a:p>
          <a:p>
            <a:pPr algn="ctr"/>
            <a:r>
              <a:rPr lang="pt-BR" sz="620">
                <a:solidFill>
                  <a:srgbClr val="282828"/>
                </a:solidFill>
              </a:rPr>
              <a:t>R$ 6 mi e crédito no BRB</a:t>
            </a:r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D2E613D6-9B53-1637-ADE6-BE19C63A46C7}"/>
              </a:ext>
            </a:extLst>
          </p:cNvPr>
          <p:cNvCxnSpPr/>
          <p:nvPr/>
        </p:nvCxnSpPr>
        <p:spPr>
          <a:xfrm flipH="1">
            <a:off x="7049754" y="2556092"/>
            <a:ext cx="2901220" cy="656943"/>
          </a:xfrm>
          <a:prstGeom prst="line">
            <a:avLst/>
          </a:prstGeom>
          <a:ln w="31750">
            <a:solidFill>
              <a:srgbClr val="AA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ipse 10">
            <a:extLst>
              <a:ext uri="{FF2B5EF4-FFF2-40B4-BE49-F238E27FC236}">
                <a16:creationId xmlns:a16="http://schemas.microsoft.com/office/drawing/2014/main" id="{EAC5C1CD-1951-B69A-26FD-83CB135D0A39}"/>
              </a:ext>
            </a:extLst>
          </p:cNvPr>
          <p:cNvSpPr/>
          <p:nvPr/>
        </p:nvSpPr>
        <p:spPr>
          <a:xfrm>
            <a:off x="10299700" y="2870200"/>
            <a:ext cx="1117600" cy="1117600"/>
          </a:xfrm>
          <a:prstGeom prst="ellipse">
            <a:avLst/>
          </a:prstGeom>
          <a:solidFill>
            <a:srgbClr val="F6F6F8"/>
          </a:solidFill>
          <a:ln w="19050">
            <a:solidFill>
              <a:srgbClr val="5A5A5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25400" rIns="25400" bIns="25400" rtlCol="0" anchor="ctr"/>
          <a:lstStyle/>
          <a:p>
            <a:pPr algn="ctr"/>
            <a:r>
              <a:rPr lang="pt-BR" sz="750" b="1">
                <a:solidFill>
                  <a:srgbClr val="960000"/>
                </a:solidFill>
              </a:rPr>
              <a:t>5. Adriano da Nóbrega</a:t>
            </a:r>
          </a:p>
          <a:p>
            <a:pPr algn="ctr"/>
            <a:r>
              <a:rPr lang="pt-BR" sz="620">
                <a:solidFill>
                  <a:srgbClr val="282828"/>
                </a:solidFill>
              </a:rPr>
              <a:t>Escritório do Crime e mãe</a:t>
            </a:r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90BF23CF-A6F2-C8BE-370E-F31C98B4CBC1}"/>
              </a:ext>
            </a:extLst>
          </p:cNvPr>
          <p:cNvCxnSpPr/>
          <p:nvPr/>
        </p:nvCxnSpPr>
        <p:spPr>
          <a:xfrm flipH="1">
            <a:off x="7073900" y="3429000"/>
            <a:ext cx="3225800" cy="0"/>
          </a:xfrm>
          <a:prstGeom prst="line">
            <a:avLst/>
          </a:prstGeom>
          <a:ln w="31750">
            <a:solidFill>
              <a:srgbClr val="AA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ipse 12">
            <a:extLst>
              <a:ext uri="{FF2B5EF4-FFF2-40B4-BE49-F238E27FC236}">
                <a16:creationId xmlns:a16="http://schemas.microsoft.com/office/drawing/2014/main" id="{3851B9D4-4B1E-79D6-10AD-2768986FB497}"/>
              </a:ext>
            </a:extLst>
          </p:cNvPr>
          <p:cNvSpPr/>
          <p:nvPr/>
        </p:nvSpPr>
        <p:spPr>
          <a:xfrm>
            <a:off x="9937176" y="3866516"/>
            <a:ext cx="1117600" cy="1117600"/>
          </a:xfrm>
          <a:prstGeom prst="ellipse">
            <a:avLst/>
          </a:prstGeom>
          <a:solidFill>
            <a:srgbClr val="F6F6F8"/>
          </a:solidFill>
          <a:ln w="19050">
            <a:solidFill>
              <a:srgbClr val="5A5A5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25400" rIns="25400" bIns="25400" rtlCol="0" anchor="ctr"/>
          <a:lstStyle/>
          <a:p>
            <a:pPr algn="ctr"/>
            <a:r>
              <a:rPr lang="pt-BR" sz="750" b="1">
                <a:solidFill>
                  <a:srgbClr val="960000"/>
                </a:solidFill>
              </a:rPr>
              <a:t>6. Doutor Balas Perdidas</a:t>
            </a:r>
          </a:p>
          <a:p>
            <a:pPr algn="ctr"/>
            <a:r>
              <a:rPr lang="pt-BR" sz="620">
                <a:solidFill>
                  <a:srgbClr val="282828"/>
                </a:solidFill>
              </a:rPr>
              <a:t>Defesa de PM (Caso Ana Clara)</a:t>
            </a:r>
          </a:p>
        </p:txBody>
      </p: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AD7BD2D1-23A7-0BE4-03E6-1EEFED896820}"/>
              </a:ext>
            </a:extLst>
          </p:cNvPr>
          <p:cNvCxnSpPr/>
          <p:nvPr/>
        </p:nvCxnSpPr>
        <p:spPr>
          <a:xfrm flipH="1" flipV="1">
            <a:off x="7049754" y="3644965"/>
            <a:ext cx="2901220" cy="656943"/>
          </a:xfrm>
          <a:prstGeom prst="line">
            <a:avLst/>
          </a:prstGeom>
          <a:ln w="31750">
            <a:solidFill>
              <a:srgbClr val="AA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ipse 14">
            <a:extLst>
              <a:ext uri="{FF2B5EF4-FFF2-40B4-BE49-F238E27FC236}">
                <a16:creationId xmlns:a16="http://schemas.microsoft.com/office/drawing/2014/main" id="{C50B3C0E-40FD-0B5B-4868-D9A27FDD256C}"/>
              </a:ext>
            </a:extLst>
          </p:cNvPr>
          <p:cNvSpPr/>
          <p:nvPr/>
        </p:nvSpPr>
        <p:spPr>
          <a:xfrm>
            <a:off x="8904796" y="4711152"/>
            <a:ext cx="1117600" cy="1117600"/>
          </a:xfrm>
          <a:prstGeom prst="ellipse">
            <a:avLst/>
          </a:prstGeom>
          <a:solidFill>
            <a:srgbClr val="F6F6F8"/>
          </a:solidFill>
          <a:ln w="19050">
            <a:solidFill>
              <a:srgbClr val="5A5A5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25400" rIns="25400" bIns="25400" rtlCol="0" anchor="ctr"/>
          <a:lstStyle/>
          <a:p>
            <a:pPr algn="ctr"/>
            <a:r>
              <a:rPr lang="pt-BR" sz="750" b="1">
                <a:solidFill>
                  <a:srgbClr val="960000"/>
                </a:solidFill>
              </a:rPr>
              <a:t>7. Faraó do Bitcoin</a:t>
            </a:r>
          </a:p>
          <a:p>
            <a:pPr algn="ctr"/>
            <a:r>
              <a:rPr lang="pt-BR" sz="620">
                <a:solidFill>
                  <a:srgbClr val="282828"/>
                </a:solidFill>
              </a:rPr>
              <a:t>Defesa de ex-sócios</a:t>
            </a:r>
          </a:p>
        </p:txBody>
      </p: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E43C159D-D3A3-F3CC-0228-AAFF995CE15D}"/>
              </a:ext>
            </a:extLst>
          </p:cNvPr>
          <p:cNvCxnSpPr/>
          <p:nvPr/>
        </p:nvCxnSpPr>
        <p:spPr>
          <a:xfrm flipH="1" flipV="1">
            <a:off x="6954056" y="3898071"/>
            <a:ext cx="2019222" cy="1103841"/>
          </a:xfrm>
          <a:prstGeom prst="line">
            <a:avLst/>
          </a:prstGeom>
          <a:ln w="31750">
            <a:solidFill>
              <a:srgbClr val="AA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ipse 16">
            <a:extLst>
              <a:ext uri="{FF2B5EF4-FFF2-40B4-BE49-F238E27FC236}">
                <a16:creationId xmlns:a16="http://schemas.microsoft.com/office/drawing/2014/main" id="{56821145-4D27-377F-6339-A7FE563DA2F2}"/>
              </a:ext>
            </a:extLst>
          </p:cNvPr>
          <p:cNvSpPr/>
          <p:nvPr/>
        </p:nvSpPr>
        <p:spPr>
          <a:xfrm>
            <a:off x="7359730" y="5275520"/>
            <a:ext cx="1117600" cy="1117600"/>
          </a:xfrm>
          <a:prstGeom prst="ellipse">
            <a:avLst/>
          </a:prstGeom>
          <a:solidFill>
            <a:srgbClr val="F6F6F8"/>
          </a:solidFill>
          <a:ln w="19050">
            <a:solidFill>
              <a:srgbClr val="5A5A5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25400" rIns="25400" bIns="25400" rtlCol="0" anchor="ctr"/>
          <a:lstStyle/>
          <a:p>
            <a:pPr algn="ctr"/>
            <a:r>
              <a:rPr lang="pt-BR" sz="750" b="1">
                <a:solidFill>
                  <a:srgbClr val="960000"/>
                </a:solidFill>
              </a:rPr>
              <a:t>8. Postos da Baixada</a:t>
            </a:r>
          </a:p>
          <a:p>
            <a:pPr algn="ctr"/>
            <a:r>
              <a:rPr lang="pt-BR" sz="620">
                <a:solidFill>
                  <a:srgbClr val="282828"/>
                </a:solidFill>
              </a:rPr>
              <a:t>Márcio Canella e 96 postos</a:t>
            </a:r>
          </a:p>
        </p:txBody>
      </p:sp>
      <p:cxnSp>
        <p:nvCxnSpPr>
          <p:cNvPr id="18" name="Conector reto 17">
            <a:extLst>
              <a:ext uri="{FF2B5EF4-FFF2-40B4-BE49-F238E27FC236}">
                <a16:creationId xmlns:a16="http://schemas.microsoft.com/office/drawing/2014/main" id="{9F8BE0AF-E5D9-65C5-34ED-685AA57B0DE8}"/>
              </a:ext>
            </a:extLst>
          </p:cNvPr>
          <p:cNvCxnSpPr/>
          <p:nvPr/>
        </p:nvCxnSpPr>
        <p:spPr>
          <a:xfrm flipH="1" flipV="1">
            <a:off x="6686578" y="4208427"/>
            <a:ext cx="894479" cy="1180506"/>
          </a:xfrm>
          <a:prstGeom prst="line">
            <a:avLst/>
          </a:prstGeom>
          <a:ln w="31750">
            <a:solidFill>
              <a:srgbClr val="AA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ipse 18">
            <a:extLst>
              <a:ext uri="{FF2B5EF4-FFF2-40B4-BE49-F238E27FC236}">
                <a16:creationId xmlns:a16="http://schemas.microsoft.com/office/drawing/2014/main" id="{A9F63C65-866D-1BCF-1B54-EFB38EAA36A6}"/>
              </a:ext>
            </a:extLst>
          </p:cNvPr>
          <p:cNvSpPr/>
          <p:nvPr/>
        </p:nvSpPr>
        <p:spPr>
          <a:xfrm>
            <a:off x="5537200" y="5473700"/>
            <a:ext cx="1117600" cy="1117600"/>
          </a:xfrm>
          <a:prstGeom prst="ellipse">
            <a:avLst/>
          </a:prstGeom>
          <a:solidFill>
            <a:srgbClr val="F6F6F8"/>
          </a:solidFill>
          <a:ln w="19050">
            <a:solidFill>
              <a:srgbClr val="5A5A5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25400" rIns="25400" bIns="25400" rtlCol="0" anchor="ctr"/>
          <a:lstStyle/>
          <a:p>
            <a:pPr algn="ctr"/>
            <a:r>
              <a:rPr lang="pt-BR" sz="750" b="1">
                <a:solidFill>
                  <a:srgbClr val="960000"/>
                </a:solidFill>
              </a:rPr>
              <a:t>9. Pombo Sem Mansão</a:t>
            </a:r>
          </a:p>
          <a:p>
            <a:pPr algn="ctr"/>
            <a:r>
              <a:rPr lang="pt-BR" sz="620">
                <a:solidFill>
                  <a:srgbClr val="282828"/>
                </a:solidFill>
              </a:rPr>
              <a:t>Mansão tomada de Richarlison</a:t>
            </a:r>
          </a:p>
        </p:txBody>
      </p: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5929007F-0B46-6B12-ED46-C2EBAD5795E4}"/>
              </a:ext>
            </a:extLst>
          </p:cNvPr>
          <p:cNvCxnSpPr/>
          <p:nvPr/>
        </p:nvCxnSpPr>
        <p:spPr>
          <a:xfrm flipV="1">
            <a:off x="6096000" y="4406900"/>
            <a:ext cx="0" cy="1066800"/>
          </a:xfrm>
          <a:prstGeom prst="line">
            <a:avLst/>
          </a:prstGeom>
          <a:ln w="31750">
            <a:solidFill>
              <a:srgbClr val="AA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ipse 20">
            <a:extLst>
              <a:ext uri="{FF2B5EF4-FFF2-40B4-BE49-F238E27FC236}">
                <a16:creationId xmlns:a16="http://schemas.microsoft.com/office/drawing/2014/main" id="{FDF4842D-5C74-6C04-A312-6C1655ABF47B}"/>
              </a:ext>
            </a:extLst>
          </p:cNvPr>
          <p:cNvSpPr/>
          <p:nvPr/>
        </p:nvSpPr>
        <p:spPr>
          <a:xfrm>
            <a:off x="3714670" y="5275520"/>
            <a:ext cx="1117600" cy="1117600"/>
          </a:xfrm>
          <a:prstGeom prst="ellipse">
            <a:avLst/>
          </a:prstGeom>
          <a:solidFill>
            <a:srgbClr val="F6F6F8"/>
          </a:solidFill>
          <a:ln w="19050">
            <a:solidFill>
              <a:srgbClr val="5A5A5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25400" rIns="25400" bIns="25400" rtlCol="0" anchor="ctr"/>
          <a:lstStyle/>
          <a:p>
            <a:pPr algn="ctr"/>
            <a:r>
              <a:rPr lang="pt-BR" sz="750" b="1">
                <a:solidFill>
                  <a:srgbClr val="960000"/>
                </a:solidFill>
              </a:rPr>
              <a:t>10. Faxineira Presidente</a:t>
            </a:r>
          </a:p>
          <a:p>
            <a:pPr algn="ctr"/>
            <a:r>
              <a:rPr lang="pt-BR" sz="620">
                <a:solidFill>
                  <a:srgbClr val="282828"/>
                </a:solidFill>
              </a:rPr>
              <a:t>Lídia Mazelli e R$ 5 bi bets</a:t>
            </a:r>
          </a:p>
        </p:txBody>
      </p:sp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C2F534FF-E621-927C-7A2B-B34E1AEA229C}"/>
              </a:ext>
            </a:extLst>
          </p:cNvPr>
          <p:cNvCxnSpPr/>
          <p:nvPr/>
        </p:nvCxnSpPr>
        <p:spPr>
          <a:xfrm flipV="1">
            <a:off x="4610943" y="4208427"/>
            <a:ext cx="894479" cy="1180506"/>
          </a:xfrm>
          <a:prstGeom prst="line">
            <a:avLst/>
          </a:prstGeom>
          <a:ln w="31750">
            <a:solidFill>
              <a:srgbClr val="AA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ipse 22">
            <a:extLst>
              <a:ext uri="{FF2B5EF4-FFF2-40B4-BE49-F238E27FC236}">
                <a16:creationId xmlns:a16="http://schemas.microsoft.com/office/drawing/2014/main" id="{65A6B0BC-95CB-A0B9-7692-CEA4A9A05517}"/>
              </a:ext>
            </a:extLst>
          </p:cNvPr>
          <p:cNvSpPr/>
          <p:nvPr/>
        </p:nvSpPr>
        <p:spPr>
          <a:xfrm>
            <a:off x="2169604" y="4711152"/>
            <a:ext cx="1117600" cy="1117600"/>
          </a:xfrm>
          <a:prstGeom prst="ellipse">
            <a:avLst/>
          </a:prstGeom>
          <a:solidFill>
            <a:srgbClr val="F6F6F8"/>
          </a:solidFill>
          <a:ln w="19050">
            <a:solidFill>
              <a:srgbClr val="5A5A5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25400" rIns="25400" bIns="25400" rtlCol="0" anchor="ctr"/>
          <a:lstStyle/>
          <a:p>
            <a:pPr algn="ctr"/>
            <a:r>
              <a:rPr lang="pt-BR" sz="750" b="1">
                <a:solidFill>
                  <a:srgbClr val="960000"/>
                </a:solidFill>
              </a:rPr>
              <a:t>11. Usuário Master Jato</a:t>
            </a:r>
          </a:p>
          <a:p>
            <a:pPr algn="ctr"/>
            <a:r>
              <a:rPr lang="pt-BR" sz="620">
                <a:solidFill>
                  <a:srgbClr val="282828"/>
                </a:solidFill>
              </a:rPr>
              <a:t>Offshore do Legacy 650</a:t>
            </a:r>
          </a:p>
        </p:txBody>
      </p:sp>
      <p:cxnSp>
        <p:nvCxnSpPr>
          <p:cNvPr id="24" name="Conector reto 23">
            <a:extLst>
              <a:ext uri="{FF2B5EF4-FFF2-40B4-BE49-F238E27FC236}">
                <a16:creationId xmlns:a16="http://schemas.microsoft.com/office/drawing/2014/main" id="{CA1BC72B-2F1E-C08D-C6D8-08A511D32613}"/>
              </a:ext>
            </a:extLst>
          </p:cNvPr>
          <p:cNvCxnSpPr/>
          <p:nvPr/>
        </p:nvCxnSpPr>
        <p:spPr>
          <a:xfrm flipV="1">
            <a:off x="3218722" y="3898071"/>
            <a:ext cx="2019221" cy="1103841"/>
          </a:xfrm>
          <a:prstGeom prst="line">
            <a:avLst/>
          </a:prstGeom>
          <a:ln w="31750">
            <a:solidFill>
              <a:srgbClr val="AA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ipse 24">
            <a:extLst>
              <a:ext uri="{FF2B5EF4-FFF2-40B4-BE49-F238E27FC236}">
                <a16:creationId xmlns:a16="http://schemas.microsoft.com/office/drawing/2014/main" id="{CE7945C9-2F79-7F8D-4183-288D6CDFA189}"/>
              </a:ext>
            </a:extLst>
          </p:cNvPr>
          <p:cNvSpPr/>
          <p:nvPr/>
        </p:nvSpPr>
        <p:spPr>
          <a:xfrm>
            <a:off x="1137224" y="3866516"/>
            <a:ext cx="1117600" cy="1117600"/>
          </a:xfrm>
          <a:prstGeom prst="ellipse">
            <a:avLst/>
          </a:prstGeom>
          <a:solidFill>
            <a:srgbClr val="F6F6F8"/>
          </a:solidFill>
          <a:ln w="19050">
            <a:solidFill>
              <a:srgbClr val="5A5A5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25400" rIns="25400" bIns="25400" rtlCol="0" anchor="ctr"/>
          <a:lstStyle/>
          <a:p>
            <a:pPr algn="ctr"/>
            <a:r>
              <a:rPr lang="pt-BR" sz="750" b="1">
                <a:solidFill>
                  <a:srgbClr val="960000"/>
                </a:solidFill>
              </a:rPr>
              <a:t>12. Flat Nova Conceição</a:t>
            </a:r>
          </a:p>
          <a:p>
            <a:pPr algn="ctr"/>
            <a:r>
              <a:rPr lang="pt-BR" sz="620">
                <a:solidFill>
                  <a:srgbClr val="282828"/>
                </a:solidFill>
              </a:rPr>
              <a:t>Ap do cunhado de Vorcaro</a:t>
            </a:r>
          </a:p>
        </p:txBody>
      </p:sp>
      <p:cxnSp>
        <p:nvCxnSpPr>
          <p:cNvPr id="26" name="Conector reto 25">
            <a:extLst>
              <a:ext uri="{FF2B5EF4-FFF2-40B4-BE49-F238E27FC236}">
                <a16:creationId xmlns:a16="http://schemas.microsoft.com/office/drawing/2014/main" id="{3D72D2FF-4927-AB99-2D1B-1EFE83530675}"/>
              </a:ext>
            </a:extLst>
          </p:cNvPr>
          <p:cNvCxnSpPr/>
          <p:nvPr/>
        </p:nvCxnSpPr>
        <p:spPr>
          <a:xfrm flipV="1">
            <a:off x="2241026" y="3644965"/>
            <a:ext cx="2901219" cy="656943"/>
          </a:xfrm>
          <a:prstGeom prst="line">
            <a:avLst/>
          </a:prstGeom>
          <a:ln w="31750">
            <a:solidFill>
              <a:srgbClr val="AA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ipse 26">
            <a:extLst>
              <a:ext uri="{FF2B5EF4-FFF2-40B4-BE49-F238E27FC236}">
                <a16:creationId xmlns:a16="http://schemas.microsoft.com/office/drawing/2014/main" id="{B9F40B2F-0C0B-4982-F92B-1A0E76E84C71}"/>
              </a:ext>
            </a:extLst>
          </p:cNvPr>
          <p:cNvSpPr/>
          <p:nvPr/>
        </p:nvSpPr>
        <p:spPr>
          <a:xfrm>
            <a:off x="774700" y="2870200"/>
            <a:ext cx="1117600" cy="1117600"/>
          </a:xfrm>
          <a:prstGeom prst="ellipse">
            <a:avLst/>
          </a:prstGeom>
          <a:solidFill>
            <a:srgbClr val="F6F6F8"/>
          </a:solidFill>
          <a:ln w="19050">
            <a:solidFill>
              <a:srgbClr val="5A5A5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25400" rIns="25400" bIns="25400" rtlCol="0" anchor="ctr"/>
          <a:lstStyle/>
          <a:p>
            <a:pPr algn="ctr"/>
            <a:r>
              <a:rPr lang="pt-BR" sz="750" b="1">
                <a:solidFill>
                  <a:srgbClr val="960000"/>
                </a:solidFill>
              </a:rPr>
              <a:t>13. Faroeste Dark Horse</a:t>
            </a:r>
          </a:p>
          <a:p>
            <a:pPr algn="ctr"/>
            <a:r>
              <a:rPr lang="pt-BR" sz="620">
                <a:solidFill>
                  <a:srgbClr val="282828"/>
                </a:solidFill>
              </a:rPr>
              <a:t>Diárias do filme nos EUA</a:t>
            </a:r>
          </a:p>
        </p:txBody>
      </p:sp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69F68F0A-BCE6-2CAA-D468-EBE1CBAAAFBE}"/>
              </a:ext>
            </a:extLst>
          </p:cNvPr>
          <p:cNvCxnSpPr/>
          <p:nvPr/>
        </p:nvCxnSpPr>
        <p:spPr>
          <a:xfrm>
            <a:off x="1892300" y="3429000"/>
            <a:ext cx="3225800" cy="0"/>
          </a:xfrm>
          <a:prstGeom prst="line">
            <a:avLst/>
          </a:prstGeom>
          <a:ln w="31750">
            <a:solidFill>
              <a:srgbClr val="AA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ipse 28">
            <a:extLst>
              <a:ext uri="{FF2B5EF4-FFF2-40B4-BE49-F238E27FC236}">
                <a16:creationId xmlns:a16="http://schemas.microsoft.com/office/drawing/2014/main" id="{F5F361C7-71C4-8E03-472B-5FD3B494C7FF}"/>
              </a:ext>
            </a:extLst>
          </p:cNvPr>
          <p:cNvSpPr/>
          <p:nvPr/>
        </p:nvSpPr>
        <p:spPr>
          <a:xfrm>
            <a:off x="1137224" y="1873884"/>
            <a:ext cx="1117600" cy="1117600"/>
          </a:xfrm>
          <a:prstGeom prst="ellipse">
            <a:avLst/>
          </a:prstGeom>
          <a:solidFill>
            <a:srgbClr val="F6F6F8"/>
          </a:solidFill>
          <a:ln w="19050">
            <a:solidFill>
              <a:srgbClr val="5A5A5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25400" rIns="25400" bIns="25400" rtlCol="0" anchor="ctr"/>
          <a:lstStyle/>
          <a:p>
            <a:pPr algn="ctr"/>
            <a:r>
              <a:rPr lang="pt-BR" sz="750" b="1">
                <a:solidFill>
                  <a:srgbClr val="960000"/>
                </a:solidFill>
              </a:rPr>
              <a:t>14. A Abin Paralela</a:t>
            </a:r>
          </a:p>
          <a:p>
            <a:pPr algn="ctr"/>
            <a:r>
              <a:rPr lang="pt-BR" sz="620">
                <a:solidFill>
                  <a:srgbClr val="282828"/>
                </a:solidFill>
              </a:rPr>
              <a:t>Ramagem e relatórios sob medida</a:t>
            </a:r>
          </a:p>
        </p:txBody>
      </p:sp>
      <p:cxnSp>
        <p:nvCxnSpPr>
          <p:cNvPr id="30" name="Conector reto 29">
            <a:extLst>
              <a:ext uri="{FF2B5EF4-FFF2-40B4-BE49-F238E27FC236}">
                <a16:creationId xmlns:a16="http://schemas.microsoft.com/office/drawing/2014/main" id="{CBABC9F3-5707-8F22-2E45-DB0AFEAD0562}"/>
              </a:ext>
            </a:extLst>
          </p:cNvPr>
          <p:cNvCxnSpPr/>
          <p:nvPr/>
        </p:nvCxnSpPr>
        <p:spPr>
          <a:xfrm>
            <a:off x="2241026" y="2556092"/>
            <a:ext cx="2901219" cy="656943"/>
          </a:xfrm>
          <a:prstGeom prst="line">
            <a:avLst/>
          </a:prstGeom>
          <a:ln w="31750">
            <a:solidFill>
              <a:srgbClr val="AA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ipse 30">
            <a:extLst>
              <a:ext uri="{FF2B5EF4-FFF2-40B4-BE49-F238E27FC236}">
                <a16:creationId xmlns:a16="http://schemas.microsoft.com/office/drawing/2014/main" id="{EAF8908B-846C-F33D-3195-BC55F683178F}"/>
              </a:ext>
            </a:extLst>
          </p:cNvPr>
          <p:cNvSpPr/>
          <p:nvPr/>
        </p:nvSpPr>
        <p:spPr>
          <a:xfrm>
            <a:off x="2169604" y="1029247"/>
            <a:ext cx="1117600" cy="1117600"/>
          </a:xfrm>
          <a:prstGeom prst="ellipse">
            <a:avLst/>
          </a:prstGeom>
          <a:solidFill>
            <a:srgbClr val="F6F6F8"/>
          </a:solidFill>
          <a:ln w="19050">
            <a:solidFill>
              <a:srgbClr val="5A5A5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25400" rIns="25400" bIns="25400" rtlCol="0" anchor="ctr"/>
          <a:lstStyle/>
          <a:p>
            <a:pPr algn="ctr"/>
            <a:r>
              <a:rPr lang="pt-BR" sz="750" b="1">
                <a:solidFill>
                  <a:srgbClr val="960000"/>
                </a:solidFill>
              </a:rPr>
              <a:t>15. Catraca na Areia</a:t>
            </a:r>
          </a:p>
          <a:p>
            <a:pPr algn="ctr"/>
            <a:r>
              <a:rPr lang="pt-BR" sz="620">
                <a:solidFill>
                  <a:srgbClr val="282828"/>
                </a:solidFill>
              </a:rPr>
              <a:t>PEC Praias e cassinos Vegas</a:t>
            </a:r>
          </a:p>
        </p:txBody>
      </p:sp>
      <p:cxnSp>
        <p:nvCxnSpPr>
          <p:cNvPr id="32" name="Conector reto 31">
            <a:extLst>
              <a:ext uri="{FF2B5EF4-FFF2-40B4-BE49-F238E27FC236}">
                <a16:creationId xmlns:a16="http://schemas.microsoft.com/office/drawing/2014/main" id="{80B221E7-6D41-857F-BAD9-1053942A0187}"/>
              </a:ext>
            </a:extLst>
          </p:cNvPr>
          <p:cNvCxnSpPr/>
          <p:nvPr/>
        </p:nvCxnSpPr>
        <p:spPr>
          <a:xfrm>
            <a:off x="3218722" y="1856088"/>
            <a:ext cx="2019221" cy="1103841"/>
          </a:xfrm>
          <a:prstGeom prst="line">
            <a:avLst/>
          </a:prstGeom>
          <a:ln w="31750">
            <a:solidFill>
              <a:srgbClr val="AA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ipse 32">
            <a:extLst>
              <a:ext uri="{FF2B5EF4-FFF2-40B4-BE49-F238E27FC236}">
                <a16:creationId xmlns:a16="http://schemas.microsoft.com/office/drawing/2014/main" id="{9C073305-F2A3-B507-51CC-F7192C159C09}"/>
              </a:ext>
            </a:extLst>
          </p:cNvPr>
          <p:cNvSpPr/>
          <p:nvPr/>
        </p:nvSpPr>
        <p:spPr>
          <a:xfrm>
            <a:off x="3714670" y="464880"/>
            <a:ext cx="1117600" cy="1117600"/>
          </a:xfrm>
          <a:prstGeom prst="ellipse">
            <a:avLst/>
          </a:prstGeom>
          <a:solidFill>
            <a:srgbClr val="F6F6F8"/>
          </a:solidFill>
          <a:ln w="19050">
            <a:solidFill>
              <a:srgbClr val="5A5A5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25400" rIns="25400" bIns="25400" rtlCol="0" anchor="ctr"/>
          <a:lstStyle/>
          <a:p>
            <a:pPr algn="ctr"/>
            <a:r>
              <a:rPr lang="pt-BR" sz="750" b="1">
                <a:solidFill>
                  <a:srgbClr val="960000"/>
                </a:solidFill>
              </a:rPr>
              <a:t>16. Fim da Aposentadoria</a:t>
            </a:r>
          </a:p>
          <a:p>
            <a:pPr algn="ctr"/>
            <a:r>
              <a:rPr lang="pt-BR" sz="620">
                <a:solidFill>
                  <a:srgbClr val="282828"/>
                </a:solidFill>
              </a:rPr>
              <a:t>Super PEC e vingança 6x1</a:t>
            </a:r>
          </a:p>
        </p:txBody>
      </p:sp>
      <p:cxnSp>
        <p:nvCxnSpPr>
          <p:cNvPr id="34" name="Conector reto 33">
            <a:extLst>
              <a:ext uri="{FF2B5EF4-FFF2-40B4-BE49-F238E27FC236}">
                <a16:creationId xmlns:a16="http://schemas.microsoft.com/office/drawing/2014/main" id="{834FBD4F-55A2-F9CF-A5AD-8FE0107AFD16}"/>
              </a:ext>
            </a:extLst>
          </p:cNvPr>
          <p:cNvCxnSpPr/>
          <p:nvPr/>
        </p:nvCxnSpPr>
        <p:spPr>
          <a:xfrm>
            <a:off x="4610943" y="1469066"/>
            <a:ext cx="894479" cy="1180507"/>
          </a:xfrm>
          <a:prstGeom prst="line">
            <a:avLst/>
          </a:prstGeom>
          <a:ln w="31750">
            <a:solidFill>
              <a:srgbClr val="AA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0985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e 1">
            <a:extLst>
              <a:ext uri="{FF2B5EF4-FFF2-40B4-BE49-F238E27FC236}">
                <a16:creationId xmlns:a16="http://schemas.microsoft.com/office/drawing/2014/main" id="{E2AC4004-0834-2884-AA28-44EE7F2CC28A}"/>
              </a:ext>
            </a:extLst>
          </p:cNvPr>
          <p:cNvSpPr/>
          <p:nvPr/>
        </p:nvSpPr>
        <p:spPr>
          <a:xfrm>
            <a:off x="5181600" y="2514600"/>
            <a:ext cx="1828800" cy="1828800"/>
          </a:xfrm>
          <a:prstGeom prst="ellipse">
            <a:avLst/>
          </a:prstGeom>
          <a:solidFill>
            <a:srgbClr val="A00000"/>
          </a:solidFill>
          <a:ln w="38100">
            <a:solidFill>
              <a:srgbClr val="1E1E1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0800" tIns="50800" rIns="50800" bIns="50800" rtlCol="0" anchor="ctr"/>
          <a:lstStyle/>
          <a:p>
            <a:pPr algn="ctr"/>
            <a:r>
              <a:rPr lang="pt-BR" sz="1350" b="1" dirty="0">
                <a:solidFill>
                  <a:srgbClr val="FFFFFF"/>
                </a:solidFill>
                <a:latin typeface="Calibri" panose="020F0502020204030204" pitchFamily="34" charset="0"/>
              </a:rPr>
              <a:t>FLÁVIO BOLSONARO</a:t>
            </a:r>
          </a:p>
          <a:p>
            <a:pPr algn="ctr"/>
            <a:r>
              <a:rPr lang="pt-BR" sz="1000" dirty="0">
                <a:solidFill>
                  <a:srgbClr val="FFFFFF"/>
                </a:solidFill>
                <a:latin typeface="Calibri" panose="020F0502020204030204" pitchFamily="34" charset="0"/>
              </a:rPr>
              <a:t>O Vértice Central</a:t>
            </a: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8C8CBC1A-A5F4-8E8B-4F8B-BAA9F6D2AE5A}"/>
              </a:ext>
            </a:extLst>
          </p:cNvPr>
          <p:cNvSpPr/>
          <p:nvPr/>
        </p:nvSpPr>
        <p:spPr>
          <a:xfrm>
            <a:off x="5499100" y="228600"/>
            <a:ext cx="1193800" cy="1193800"/>
          </a:xfrm>
          <a:prstGeom prst="ellipse">
            <a:avLst/>
          </a:prstGeom>
          <a:solidFill>
            <a:srgbClr val="FFFFFF"/>
          </a:solidFill>
          <a:ln w="22860">
            <a:solidFill>
              <a:srgbClr val="32323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/>
          <a:lstStyle/>
          <a:p>
            <a:pPr algn="ctr"/>
            <a:r>
              <a:rPr lang="pt-BR" sz="950" b="1">
                <a:solidFill>
                  <a:srgbClr val="AA0000"/>
                </a:solidFill>
                <a:latin typeface="Calibri" panose="020F0502020204030204" pitchFamily="34" charset="0"/>
              </a:rPr>
              <a:t>1. Caixa da ALERJ</a:t>
            </a:r>
          </a:p>
          <a:p>
            <a:pPr algn="ctr"/>
            <a:r>
              <a:rPr lang="pt-BR" sz="750">
                <a:solidFill>
                  <a:srgbClr val="141414"/>
                </a:solidFill>
                <a:latin typeface="Calibri" panose="020F0502020204030204" pitchFamily="34" charset="0"/>
              </a:rPr>
              <a:t>Queiroz e 48 envelopes</a:t>
            </a: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E36A72B8-E10A-6B6D-2D80-331B10D2F939}"/>
              </a:ext>
            </a:extLst>
          </p:cNvPr>
          <p:cNvCxnSpPr/>
          <p:nvPr/>
        </p:nvCxnSpPr>
        <p:spPr>
          <a:xfrm>
            <a:off x="6096000" y="1422400"/>
            <a:ext cx="0" cy="1066800"/>
          </a:xfrm>
          <a:prstGeom prst="line">
            <a:avLst/>
          </a:prstGeom>
          <a:ln w="31750">
            <a:solidFill>
              <a:srgbClr val="A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ipse 4">
            <a:extLst>
              <a:ext uri="{FF2B5EF4-FFF2-40B4-BE49-F238E27FC236}">
                <a16:creationId xmlns:a16="http://schemas.microsoft.com/office/drawing/2014/main" id="{8E0DA7E2-368C-6ED6-F4DD-AFF412D81D62}"/>
              </a:ext>
            </a:extLst>
          </p:cNvPr>
          <p:cNvSpPr/>
          <p:nvPr/>
        </p:nvSpPr>
        <p:spPr>
          <a:xfrm>
            <a:off x="7073900" y="355600"/>
            <a:ext cx="1193800" cy="1193800"/>
          </a:xfrm>
          <a:prstGeom prst="ellipse">
            <a:avLst/>
          </a:prstGeom>
          <a:solidFill>
            <a:srgbClr val="FFFFFF"/>
          </a:solidFill>
          <a:ln w="22860">
            <a:solidFill>
              <a:srgbClr val="32323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/>
          <a:lstStyle/>
          <a:p>
            <a:pPr algn="ctr"/>
            <a:r>
              <a:rPr lang="pt-BR" sz="950" b="1">
                <a:solidFill>
                  <a:srgbClr val="AA0000"/>
                </a:solidFill>
                <a:latin typeface="Calibri" panose="020F0502020204030204" pitchFamily="34" charset="0"/>
              </a:rPr>
              <a:t>2. Chocolates</a:t>
            </a:r>
          </a:p>
          <a:p>
            <a:pPr algn="ctr"/>
            <a:r>
              <a:rPr lang="pt-BR" sz="750">
                <a:solidFill>
                  <a:srgbClr val="141414"/>
                </a:solidFill>
                <a:latin typeface="Calibri" panose="020F0502020204030204" pitchFamily="34" charset="0"/>
              </a:rPr>
              <a:t>Bolsotini e dinheiro vivo</a:t>
            </a:r>
          </a:p>
        </p:txBody>
      </p: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7D5D0758-5364-58E7-7473-BEFF631648B7}"/>
              </a:ext>
            </a:extLst>
          </p:cNvPr>
          <p:cNvCxnSpPr/>
          <p:nvPr/>
        </p:nvCxnSpPr>
        <p:spPr>
          <a:xfrm flipH="1">
            <a:off x="6600292" y="1456188"/>
            <a:ext cx="750214" cy="1179771"/>
          </a:xfrm>
          <a:prstGeom prst="line">
            <a:avLst/>
          </a:prstGeom>
          <a:ln w="31750">
            <a:solidFill>
              <a:srgbClr val="A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ipse 6">
            <a:extLst>
              <a:ext uri="{FF2B5EF4-FFF2-40B4-BE49-F238E27FC236}">
                <a16:creationId xmlns:a16="http://schemas.microsoft.com/office/drawing/2014/main" id="{507C198F-47AE-E11B-8625-EA4F7B8833CA}"/>
              </a:ext>
            </a:extLst>
          </p:cNvPr>
          <p:cNvSpPr/>
          <p:nvPr/>
        </p:nvSpPr>
        <p:spPr>
          <a:xfrm>
            <a:off x="8597900" y="736600"/>
            <a:ext cx="1193800" cy="1193800"/>
          </a:xfrm>
          <a:prstGeom prst="ellipse">
            <a:avLst/>
          </a:prstGeom>
          <a:solidFill>
            <a:srgbClr val="FFFFFF"/>
          </a:solidFill>
          <a:ln w="22860">
            <a:solidFill>
              <a:srgbClr val="32323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/>
          <a:lstStyle/>
          <a:p>
            <a:pPr algn="ctr"/>
            <a:r>
              <a:rPr lang="pt-BR" sz="950" b="1">
                <a:solidFill>
                  <a:srgbClr val="AA0000"/>
                </a:solidFill>
                <a:latin typeface="Calibri" panose="020F0502020204030204" pitchFamily="34" charset="0"/>
              </a:rPr>
              <a:t>3. Estagiário</a:t>
            </a:r>
          </a:p>
          <a:p>
            <a:pPr algn="ctr"/>
            <a:r>
              <a:rPr lang="pt-BR" sz="750">
                <a:solidFill>
                  <a:srgbClr val="141414"/>
                </a:solidFill>
                <a:latin typeface="Calibri" panose="020F0502020204030204" pitchFamily="34" charset="0"/>
              </a:rPr>
              <a:t>Em BSB estudando no RJ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8CB4BABF-10E7-628A-3B35-C00EA0EC2556}"/>
              </a:ext>
            </a:extLst>
          </p:cNvPr>
          <p:cNvCxnSpPr/>
          <p:nvPr/>
        </p:nvCxnSpPr>
        <p:spPr>
          <a:xfrm flipH="1">
            <a:off x="6874508" y="1667867"/>
            <a:ext cx="1825835" cy="1234683"/>
          </a:xfrm>
          <a:prstGeom prst="line">
            <a:avLst/>
          </a:prstGeom>
          <a:ln w="31750">
            <a:solidFill>
              <a:srgbClr val="A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ipse 8">
            <a:extLst>
              <a:ext uri="{FF2B5EF4-FFF2-40B4-BE49-F238E27FC236}">
                <a16:creationId xmlns:a16="http://schemas.microsoft.com/office/drawing/2014/main" id="{5D15B578-0910-D2E8-0FC4-BB794E8CB31D}"/>
              </a:ext>
            </a:extLst>
          </p:cNvPr>
          <p:cNvSpPr/>
          <p:nvPr/>
        </p:nvSpPr>
        <p:spPr>
          <a:xfrm>
            <a:off x="9969500" y="1498600"/>
            <a:ext cx="1193800" cy="1193800"/>
          </a:xfrm>
          <a:prstGeom prst="ellipse">
            <a:avLst/>
          </a:prstGeom>
          <a:solidFill>
            <a:srgbClr val="FFFFFF"/>
          </a:solidFill>
          <a:ln w="22860">
            <a:solidFill>
              <a:srgbClr val="32323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/>
          <a:lstStyle/>
          <a:p>
            <a:pPr algn="ctr"/>
            <a:r>
              <a:rPr lang="pt-BR" sz="950" b="1">
                <a:solidFill>
                  <a:srgbClr val="AA0000"/>
                </a:solidFill>
                <a:latin typeface="Calibri" panose="020F0502020204030204" pitchFamily="34" charset="0"/>
              </a:rPr>
              <a:t>4. Mansão R$ 6 Mi</a:t>
            </a:r>
          </a:p>
          <a:p>
            <a:pPr algn="ctr"/>
            <a:r>
              <a:rPr lang="pt-BR" sz="750">
                <a:solidFill>
                  <a:srgbClr val="141414"/>
                </a:solidFill>
                <a:latin typeface="Calibri" panose="020F0502020204030204" pitchFamily="34" charset="0"/>
              </a:rPr>
              <a:t>Crédito 70% renda no BRB</a:t>
            </a:r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0FD8D07B-F852-0CF8-61A2-FC4E7E7B279B}"/>
              </a:ext>
            </a:extLst>
          </p:cNvPr>
          <p:cNvCxnSpPr/>
          <p:nvPr/>
        </p:nvCxnSpPr>
        <p:spPr>
          <a:xfrm flipH="1">
            <a:off x="6996587" y="2266123"/>
            <a:ext cx="2997819" cy="894236"/>
          </a:xfrm>
          <a:prstGeom prst="line">
            <a:avLst/>
          </a:prstGeom>
          <a:ln w="31750">
            <a:solidFill>
              <a:srgbClr val="A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ipse 10">
            <a:extLst>
              <a:ext uri="{FF2B5EF4-FFF2-40B4-BE49-F238E27FC236}">
                <a16:creationId xmlns:a16="http://schemas.microsoft.com/office/drawing/2014/main" id="{9E119CC1-14EA-33D9-718F-3F58C7518841}"/>
              </a:ext>
            </a:extLst>
          </p:cNvPr>
          <p:cNvSpPr/>
          <p:nvPr/>
        </p:nvSpPr>
        <p:spPr>
          <a:xfrm>
            <a:off x="10706100" y="2832100"/>
            <a:ext cx="1193800" cy="1193800"/>
          </a:xfrm>
          <a:prstGeom prst="ellipse">
            <a:avLst/>
          </a:prstGeom>
          <a:solidFill>
            <a:srgbClr val="FFFFFF"/>
          </a:solidFill>
          <a:ln w="22860">
            <a:solidFill>
              <a:srgbClr val="32323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/>
          <a:lstStyle/>
          <a:p>
            <a:pPr algn="ctr"/>
            <a:r>
              <a:rPr lang="pt-BR" sz="950" b="1">
                <a:solidFill>
                  <a:srgbClr val="AA0000"/>
                </a:solidFill>
                <a:latin typeface="Calibri" panose="020F0502020204030204" pitchFamily="34" charset="0"/>
              </a:rPr>
              <a:t>5. Adriano Nóbrega</a:t>
            </a:r>
          </a:p>
          <a:p>
            <a:pPr algn="ctr"/>
            <a:r>
              <a:rPr lang="pt-BR" sz="750">
                <a:solidFill>
                  <a:srgbClr val="141414"/>
                </a:solidFill>
                <a:latin typeface="Calibri" panose="020F0502020204030204" pitchFamily="34" charset="0"/>
              </a:rPr>
              <a:t>Escritório do Crime e mãe</a:t>
            </a:r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31178870-B27B-4D13-0416-945A389BB415}"/>
              </a:ext>
            </a:extLst>
          </p:cNvPr>
          <p:cNvCxnSpPr/>
          <p:nvPr/>
        </p:nvCxnSpPr>
        <p:spPr>
          <a:xfrm flipH="1">
            <a:off x="7035800" y="3429000"/>
            <a:ext cx="3670300" cy="0"/>
          </a:xfrm>
          <a:prstGeom prst="line">
            <a:avLst/>
          </a:prstGeom>
          <a:ln w="31750">
            <a:solidFill>
              <a:srgbClr val="A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ipse 12">
            <a:extLst>
              <a:ext uri="{FF2B5EF4-FFF2-40B4-BE49-F238E27FC236}">
                <a16:creationId xmlns:a16="http://schemas.microsoft.com/office/drawing/2014/main" id="{80945E60-462C-7F3D-4126-48CDCEF8400B}"/>
              </a:ext>
            </a:extLst>
          </p:cNvPr>
          <p:cNvSpPr/>
          <p:nvPr/>
        </p:nvSpPr>
        <p:spPr>
          <a:xfrm>
            <a:off x="9969500" y="4165600"/>
            <a:ext cx="1193800" cy="1193800"/>
          </a:xfrm>
          <a:prstGeom prst="ellipse">
            <a:avLst/>
          </a:prstGeom>
          <a:solidFill>
            <a:srgbClr val="FFFFFF"/>
          </a:solidFill>
          <a:ln w="22860">
            <a:solidFill>
              <a:srgbClr val="32323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/>
          <a:lstStyle/>
          <a:p>
            <a:pPr algn="ctr"/>
            <a:r>
              <a:rPr lang="pt-BR" sz="950" b="1">
                <a:solidFill>
                  <a:srgbClr val="AA0000"/>
                </a:solidFill>
                <a:latin typeface="Calibri" panose="020F0502020204030204" pitchFamily="34" charset="0"/>
              </a:rPr>
              <a:t>6. Doutor Fuzil</a:t>
            </a:r>
          </a:p>
          <a:p>
            <a:pPr algn="ctr"/>
            <a:r>
              <a:rPr lang="pt-BR" sz="750">
                <a:solidFill>
                  <a:srgbClr val="141414"/>
                </a:solidFill>
                <a:latin typeface="Calibri" panose="020F0502020204030204" pitchFamily="34" charset="0"/>
              </a:rPr>
              <a:t>Defesa PM Caso Ana Clara</a:t>
            </a:r>
          </a:p>
        </p:txBody>
      </p: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8D7DECE8-9AD2-9F12-D935-0D0BA750D25C}"/>
              </a:ext>
            </a:extLst>
          </p:cNvPr>
          <p:cNvCxnSpPr/>
          <p:nvPr/>
        </p:nvCxnSpPr>
        <p:spPr>
          <a:xfrm flipH="1" flipV="1">
            <a:off x="6996587" y="3697641"/>
            <a:ext cx="2997819" cy="894236"/>
          </a:xfrm>
          <a:prstGeom prst="line">
            <a:avLst/>
          </a:prstGeom>
          <a:ln w="31750">
            <a:solidFill>
              <a:srgbClr val="A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ipse 14">
            <a:extLst>
              <a:ext uri="{FF2B5EF4-FFF2-40B4-BE49-F238E27FC236}">
                <a16:creationId xmlns:a16="http://schemas.microsoft.com/office/drawing/2014/main" id="{C5EC2A42-E40E-1F18-A7A7-69534D8B0D77}"/>
              </a:ext>
            </a:extLst>
          </p:cNvPr>
          <p:cNvSpPr/>
          <p:nvPr/>
        </p:nvSpPr>
        <p:spPr>
          <a:xfrm>
            <a:off x="8597900" y="4927600"/>
            <a:ext cx="1193800" cy="1193800"/>
          </a:xfrm>
          <a:prstGeom prst="ellipse">
            <a:avLst/>
          </a:prstGeom>
          <a:solidFill>
            <a:srgbClr val="FFFFFF"/>
          </a:solidFill>
          <a:ln w="22860">
            <a:solidFill>
              <a:srgbClr val="32323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/>
          <a:lstStyle/>
          <a:p>
            <a:pPr algn="ctr"/>
            <a:r>
              <a:rPr lang="pt-BR" sz="950" b="1">
                <a:solidFill>
                  <a:srgbClr val="AA0000"/>
                </a:solidFill>
                <a:latin typeface="Calibri" panose="020F0502020204030204" pitchFamily="34" charset="0"/>
              </a:rPr>
              <a:t>7. Faraó Bitcoin</a:t>
            </a:r>
          </a:p>
          <a:p>
            <a:pPr algn="ctr"/>
            <a:r>
              <a:rPr lang="pt-BR" sz="750">
                <a:solidFill>
                  <a:srgbClr val="141414"/>
                </a:solidFill>
                <a:latin typeface="Calibri" panose="020F0502020204030204" pitchFamily="34" charset="0"/>
              </a:rPr>
              <a:t>Defesa formal ex-sócios</a:t>
            </a:r>
          </a:p>
        </p:txBody>
      </p: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F8C4BE1D-36C0-C841-A4DB-ADC02BA5D6C3}"/>
              </a:ext>
            </a:extLst>
          </p:cNvPr>
          <p:cNvCxnSpPr/>
          <p:nvPr/>
        </p:nvCxnSpPr>
        <p:spPr>
          <a:xfrm flipH="1" flipV="1">
            <a:off x="6874508" y="3955450"/>
            <a:ext cx="1825835" cy="1234683"/>
          </a:xfrm>
          <a:prstGeom prst="line">
            <a:avLst/>
          </a:prstGeom>
          <a:ln w="31750">
            <a:solidFill>
              <a:srgbClr val="A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ipse 16">
            <a:extLst>
              <a:ext uri="{FF2B5EF4-FFF2-40B4-BE49-F238E27FC236}">
                <a16:creationId xmlns:a16="http://schemas.microsoft.com/office/drawing/2014/main" id="{6C8C434A-A67A-CC42-EFB3-8FDCB9B169CA}"/>
              </a:ext>
            </a:extLst>
          </p:cNvPr>
          <p:cNvSpPr/>
          <p:nvPr/>
        </p:nvSpPr>
        <p:spPr>
          <a:xfrm>
            <a:off x="7073900" y="5308600"/>
            <a:ext cx="1193800" cy="1193800"/>
          </a:xfrm>
          <a:prstGeom prst="ellipse">
            <a:avLst/>
          </a:prstGeom>
          <a:solidFill>
            <a:srgbClr val="FFFFFF"/>
          </a:solidFill>
          <a:ln w="22860">
            <a:solidFill>
              <a:srgbClr val="32323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/>
          <a:lstStyle/>
          <a:p>
            <a:pPr algn="ctr"/>
            <a:r>
              <a:rPr lang="pt-BR" sz="950" b="1">
                <a:solidFill>
                  <a:srgbClr val="AA0000"/>
                </a:solidFill>
                <a:latin typeface="Calibri" panose="020F0502020204030204" pitchFamily="34" charset="0"/>
              </a:rPr>
              <a:t>8. Postos Baixada</a:t>
            </a:r>
          </a:p>
          <a:p>
            <a:pPr algn="ctr"/>
            <a:r>
              <a:rPr lang="pt-BR" sz="750">
                <a:solidFill>
                  <a:srgbClr val="141414"/>
                </a:solidFill>
                <a:latin typeface="Calibri" panose="020F0502020204030204" pitchFamily="34" charset="0"/>
              </a:rPr>
              <a:t>Canella e 96 postos PF</a:t>
            </a:r>
          </a:p>
        </p:txBody>
      </p:sp>
      <p:cxnSp>
        <p:nvCxnSpPr>
          <p:cNvPr id="18" name="Conector reto 17">
            <a:extLst>
              <a:ext uri="{FF2B5EF4-FFF2-40B4-BE49-F238E27FC236}">
                <a16:creationId xmlns:a16="http://schemas.microsoft.com/office/drawing/2014/main" id="{0E9C68D7-6A60-5EF2-C847-79A2184C840E}"/>
              </a:ext>
            </a:extLst>
          </p:cNvPr>
          <p:cNvCxnSpPr/>
          <p:nvPr/>
        </p:nvCxnSpPr>
        <p:spPr>
          <a:xfrm flipH="1" flipV="1">
            <a:off x="6600292" y="4222040"/>
            <a:ext cx="750214" cy="1179772"/>
          </a:xfrm>
          <a:prstGeom prst="line">
            <a:avLst/>
          </a:prstGeom>
          <a:ln w="31750">
            <a:solidFill>
              <a:srgbClr val="A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ipse 18">
            <a:extLst>
              <a:ext uri="{FF2B5EF4-FFF2-40B4-BE49-F238E27FC236}">
                <a16:creationId xmlns:a16="http://schemas.microsoft.com/office/drawing/2014/main" id="{D2B680FE-BFF5-8A31-CE32-1C74C67716F0}"/>
              </a:ext>
            </a:extLst>
          </p:cNvPr>
          <p:cNvSpPr/>
          <p:nvPr/>
        </p:nvSpPr>
        <p:spPr>
          <a:xfrm>
            <a:off x="5499100" y="5435600"/>
            <a:ext cx="1193800" cy="1193800"/>
          </a:xfrm>
          <a:prstGeom prst="ellipse">
            <a:avLst/>
          </a:prstGeom>
          <a:solidFill>
            <a:srgbClr val="FFFFFF"/>
          </a:solidFill>
          <a:ln w="22860">
            <a:solidFill>
              <a:srgbClr val="32323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/>
          <a:lstStyle/>
          <a:p>
            <a:pPr algn="ctr"/>
            <a:r>
              <a:rPr lang="pt-BR" sz="950" b="1">
                <a:solidFill>
                  <a:srgbClr val="AA0000"/>
                </a:solidFill>
                <a:latin typeface="Calibri" panose="020F0502020204030204" pitchFamily="34" charset="0"/>
              </a:rPr>
              <a:t>9. Pombo Sem Mansão</a:t>
            </a:r>
          </a:p>
          <a:p>
            <a:pPr algn="ctr"/>
            <a:r>
              <a:rPr lang="pt-BR" sz="750">
                <a:solidFill>
                  <a:srgbClr val="141414"/>
                </a:solidFill>
                <a:latin typeface="Calibri" panose="020F0502020204030204" pitchFamily="34" charset="0"/>
              </a:rPr>
              <a:t>Mansão de Richarlison</a:t>
            </a:r>
          </a:p>
        </p:txBody>
      </p: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FD85990B-E0F4-A373-CDD9-6A9858AC83D7}"/>
              </a:ext>
            </a:extLst>
          </p:cNvPr>
          <p:cNvCxnSpPr/>
          <p:nvPr/>
        </p:nvCxnSpPr>
        <p:spPr>
          <a:xfrm flipV="1">
            <a:off x="6096000" y="4368800"/>
            <a:ext cx="0" cy="1066800"/>
          </a:xfrm>
          <a:prstGeom prst="line">
            <a:avLst/>
          </a:prstGeom>
          <a:ln w="31750">
            <a:solidFill>
              <a:srgbClr val="A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ipse 20">
            <a:extLst>
              <a:ext uri="{FF2B5EF4-FFF2-40B4-BE49-F238E27FC236}">
                <a16:creationId xmlns:a16="http://schemas.microsoft.com/office/drawing/2014/main" id="{94A24EFB-6BE3-BD58-3A4B-74E95A3A10BD}"/>
              </a:ext>
            </a:extLst>
          </p:cNvPr>
          <p:cNvSpPr/>
          <p:nvPr/>
        </p:nvSpPr>
        <p:spPr>
          <a:xfrm>
            <a:off x="3924300" y="5308600"/>
            <a:ext cx="1193800" cy="1193800"/>
          </a:xfrm>
          <a:prstGeom prst="ellipse">
            <a:avLst/>
          </a:prstGeom>
          <a:solidFill>
            <a:srgbClr val="FFFFFF"/>
          </a:solidFill>
          <a:ln w="22860">
            <a:solidFill>
              <a:srgbClr val="32323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/>
          <a:lstStyle/>
          <a:p>
            <a:pPr algn="ctr"/>
            <a:r>
              <a:rPr lang="pt-BR" sz="950" b="1">
                <a:solidFill>
                  <a:srgbClr val="AA0000"/>
                </a:solidFill>
                <a:latin typeface="Calibri" panose="020F0502020204030204" pitchFamily="34" charset="0"/>
              </a:rPr>
              <a:t>10. Faxineira Líder</a:t>
            </a:r>
          </a:p>
          <a:p>
            <a:pPr algn="ctr"/>
            <a:r>
              <a:rPr lang="pt-BR" sz="750">
                <a:solidFill>
                  <a:srgbClr val="141414"/>
                </a:solidFill>
                <a:latin typeface="Calibri" panose="020F0502020204030204" pitchFamily="34" charset="0"/>
              </a:rPr>
              <a:t>Lídia Mazelli e R$ 5 bi bets</a:t>
            </a:r>
          </a:p>
        </p:txBody>
      </p:sp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54E45FB7-D65D-4FBB-1069-EC1AAE3E411A}"/>
              </a:ext>
            </a:extLst>
          </p:cNvPr>
          <p:cNvCxnSpPr/>
          <p:nvPr/>
        </p:nvCxnSpPr>
        <p:spPr>
          <a:xfrm flipV="1">
            <a:off x="4841494" y="4222040"/>
            <a:ext cx="750214" cy="1179772"/>
          </a:xfrm>
          <a:prstGeom prst="line">
            <a:avLst/>
          </a:prstGeom>
          <a:ln w="31750">
            <a:solidFill>
              <a:srgbClr val="A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ipse 22">
            <a:extLst>
              <a:ext uri="{FF2B5EF4-FFF2-40B4-BE49-F238E27FC236}">
                <a16:creationId xmlns:a16="http://schemas.microsoft.com/office/drawing/2014/main" id="{3318ECA4-F7DE-7917-1858-86D3D96C5BDF}"/>
              </a:ext>
            </a:extLst>
          </p:cNvPr>
          <p:cNvSpPr/>
          <p:nvPr/>
        </p:nvSpPr>
        <p:spPr>
          <a:xfrm>
            <a:off x="2400300" y="4927600"/>
            <a:ext cx="1193800" cy="1193800"/>
          </a:xfrm>
          <a:prstGeom prst="ellipse">
            <a:avLst/>
          </a:prstGeom>
          <a:solidFill>
            <a:srgbClr val="FFFFFF"/>
          </a:solidFill>
          <a:ln w="22860">
            <a:solidFill>
              <a:srgbClr val="32323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/>
          <a:lstStyle/>
          <a:p>
            <a:pPr algn="ctr"/>
            <a:r>
              <a:rPr lang="pt-BR" sz="950" b="1">
                <a:solidFill>
                  <a:srgbClr val="AA0000"/>
                </a:solidFill>
                <a:latin typeface="Calibri" panose="020F0502020204030204" pitchFamily="34" charset="0"/>
              </a:rPr>
              <a:t>11. Master do Jato</a:t>
            </a:r>
          </a:p>
          <a:p>
            <a:pPr algn="ctr"/>
            <a:r>
              <a:rPr lang="pt-BR" sz="750">
                <a:solidFill>
                  <a:srgbClr val="141414"/>
                </a:solidFill>
                <a:latin typeface="Calibri" panose="020F0502020204030204" pitchFamily="34" charset="0"/>
              </a:rPr>
              <a:t>Offshore do Legacy 650</a:t>
            </a:r>
          </a:p>
        </p:txBody>
      </p:sp>
      <p:cxnSp>
        <p:nvCxnSpPr>
          <p:cNvPr id="24" name="Conector reto 23">
            <a:extLst>
              <a:ext uri="{FF2B5EF4-FFF2-40B4-BE49-F238E27FC236}">
                <a16:creationId xmlns:a16="http://schemas.microsoft.com/office/drawing/2014/main" id="{ABA09F66-B7D5-7818-AA1A-C83ED549F65D}"/>
              </a:ext>
            </a:extLst>
          </p:cNvPr>
          <p:cNvCxnSpPr/>
          <p:nvPr/>
        </p:nvCxnSpPr>
        <p:spPr>
          <a:xfrm flipV="1">
            <a:off x="3491658" y="3955450"/>
            <a:ext cx="1825834" cy="1234683"/>
          </a:xfrm>
          <a:prstGeom prst="line">
            <a:avLst/>
          </a:prstGeom>
          <a:ln w="31750">
            <a:solidFill>
              <a:srgbClr val="A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ipse 24">
            <a:extLst>
              <a:ext uri="{FF2B5EF4-FFF2-40B4-BE49-F238E27FC236}">
                <a16:creationId xmlns:a16="http://schemas.microsoft.com/office/drawing/2014/main" id="{CB032FBB-500A-5A00-255D-5B089C63A397}"/>
              </a:ext>
            </a:extLst>
          </p:cNvPr>
          <p:cNvSpPr/>
          <p:nvPr/>
        </p:nvSpPr>
        <p:spPr>
          <a:xfrm>
            <a:off x="1028700" y="4165600"/>
            <a:ext cx="1193800" cy="1193800"/>
          </a:xfrm>
          <a:prstGeom prst="ellipse">
            <a:avLst/>
          </a:prstGeom>
          <a:solidFill>
            <a:srgbClr val="FFFFFF"/>
          </a:solidFill>
          <a:ln w="22860">
            <a:solidFill>
              <a:srgbClr val="32323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/>
          <a:lstStyle/>
          <a:p>
            <a:pPr algn="ctr"/>
            <a:r>
              <a:rPr lang="pt-BR" sz="950" b="1">
                <a:solidFill>
                  <a:srgbClr val="AA0000"/>
                </a:solidFill>
                <a:latin typeface="Calibri" panose="020F0502020204030204" pitchFamily="34" charset="0"/>
              </a:rPr>
              <a:t>12. Flat em SP</a:t>
            </a:r>
          </a:p>
          <a:p>
            <a:pPr algn="ctr"/>
            <a:r>
              <a:rPr lang="pt-BR" sz="750">
                <a:solidFill>
                  <a:srgbClr val="141414"/>
                </a:solidFill>
                <a:latin typeface="Calibri" panose="020F0502020204030204" pitchFamily="34" charset="0"/>
              </a:rPr>
              <a:t>Ap cunhado de Vorcaro</a:t>
            </a:r>
          </a:p>
        </p:txBody>
      </p:sp>
      <p:cxnSp>
        <p:nvCxnSpPr>
          <p:cNvPr id="26" name="Conector reto 25">
            <a:extLst>
              <a:ext uri="{FF2B5EF4-FFF2-40B4-BE49-F238E27FC236}">
                <a16:creationId xmlns:a16="http://schemas.microsoft.com/office/drawing/2014/main" id="{5FDD5AB0-6DF6-9F2B-BD93-0C7033751263}"/>
              </a:ext>
            </a:extLst>
          </p:cNvPr>
          <p:cNvCxnSpPr/>
          <p:nvPr/>
        </p:nvCxnSpPr>
        <p:spPr>
          <a:xfrm flipV="1">
            <a:off x="2197594" y="3697641"/>
            <a:ext cx="2997819" cy="894236"/>
          </a:xfrm>
          <a:prstGeom prst="line">
            <a:avLst/>
          </a:prstGeom>
          <a:ln w="31750">
            <a:solidFill>
              <a:srgbClr val="A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ipse 26">
            <a:extLst>
              <a:ext uri="{FF2B5EF4-FFF2-40B4-BE49-F238E27FC236}">
                <a16:creationId xmlns:a16="http://schemas.microsoft.com/office/drawing/2014/main" id="{62768397-BDEB-25AE-F911-89743DACE035}"/>
              </a:ext>
            </a:extLst>
          </p:cNvPr>
          <p:cNvSpPr/>
          <p:nvPr/>
        </p:nvSpPr>
        <p:spPr>
          <a:xfrm>
            <a:off x="292100" y="2832100"/>
            <a:ext cx="1193800" cy="1193800"/>
          </a:xfrm>
          <a:prstGeom prst="ellipse">
            <a:avLst/>
          </a:prstGeom>
          <a:solidFill>
            <a:srgbClr val="FFFFFF"/>
          </a:solidFill>
          <a:ln w="22860">
            <a:solidFill>
              <a:srgbClr val="32323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/>
          <a:lstStyle/>
          <a:p>
            <a:pPr algn="ctr"/>
            <a:r>
              <a:rPr lang="pt-BR" sz="950" b="1">
                <a:solidFill>
                  <a:srgbClr val="AA0000"/>
                </a:solidFill>
                <a:latin typeface="Calibri" panose="020F0502020204030204" pitchFamily="34" charset="0"/>
              </a:rPr>
              <a:t>13. Faroeste EUA</a:t>
            </a:r>
          </a:p>
          <a:p>
            <a:pPr algn="ctr"/>
            <a:r>
              <a:rPr lang="pt-BR" sz="750">
                <a:solidFill>
                  <a:srgbClr val="141414"/>
                </a:solidFill>
                <a:latin typeface="Calibri" panose="020F0502020204030204" pitchFamily="34" charset="0"/>
              </a:rPr>
              <a:t>Diárias do Dark Horse</a:t>
            </a:r>
          </a:p>
        </p:txBody>
      </p:sp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BF020DD0-682C-8B97-8E41-2AA38561D1F6}"/>
              </a:ext>
            </a:extLst>
          </p:cNvPr>
          <p:cNvCxnSpPr/>
          <p:nvPr/>
        </p:nvCxnSpPr>
        <p:spPr>
          <a:xfrm>
            <a:off x="1485900" y="3429000"/>
            <a:ext cx="3670300" cy="0"/>
          </a:xfrm>
          <a:prstGeom prst="line">
            <a:avLst/>
          </a:prstGeom>
          <a:ln w="31750">
            <a:solidFill>
              <a:srgbClr val="A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ipse 28">
            <a:extLst>
              <a:ext uri="{FF2B5EF4-FFF2-40B4-BE49-F238E27FC236}">
                <a16:creationId xmlns:a16="http://schemas.microsoft.com/office/drawing/2014/main" id="{2EE3401C-96C0-5646-3F30-439E072C2A55}"/>
              </a:ext>
            </a:extLst>
          </p:cNvPr>
          <p:cNvSpPr/>
          <p:nvPr/>
        </p:nvSpPr>
        <p:spPr>
          <a:xfrm>
            <a:off x="1028700" y="1498600"/>
            <a:ext cx="1193800" cy="1193800"/>
          </a:xfrm>
          <a:prstGeom prst="ellipse">
            <a:avLst/>
          </a:prstGeom>
          <a:solidFill>
            <a:srgbClr val="FFFFFF"/>
          </a:solidFill>
          <a:ln w="22860">
            <a:solidFill>
              <a:srgbClr val="32323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/>
          <a:lstStyle/>
          <a:p>
            <a:pPr algn="ctr"/>
            <a:r>
              <a:rPr lang="pt-BR" sz="950" b="1">
                <a:solidFill>
                  <a:srgbClr val="AA0000"/>
                </a:solidFill>
                <a:latin typeface="Calibri" panose="020F0502020204030204" pitchFamily="34" charset="0"/>
              </a:rPr>
              <a:t>14. Abin Paralela</a:t>
            </a:r>
          </a:p>
          <a:p>
            <a:pPr algn="ctr"/>
            <a:r>
              <a:rPr lang="pt-BR" sz="750">
                <a:solidFill>
                  <a:srgbClr val="141414"/>
                </a:solidFill>
                <a:latin typeface="Calibri" panose="020F0502020204030204" pitchFamily="34" charset="0"/>
              </a:rPr>
              <a:t>Ramagem e relatórios</a:t>
            </a:r>
          </a:p>
        </p:txBody>
      </p:sp>
      <p:cxnSp>
        <p:nvCxnSpPr>
          <p:cNvPr id="30" name="Conector reto 29">
            <a:extLst>
              <a:ext uri="{FF2B5EF4-FFF2-40B4-BE49-F238E27FC236}">
                <a16:creationId xmlns:a16="http://schemas.microsoft.com/office/drawing/2014/main" id="{D91DF06A-859B-9F9B-BEFE-21DD7D85CF2C}"/>
              </a:ext>
            </a:extLst>
          </p:cNvPr>
          <p:cNvCxnSpPr/>
          <p:nvPr/>
        </p:nvCxnSpPr>
        <p:spPr>
          <a:xfrm>
            <a:off x="2197594" y="2266123"/>
            <a:ext cx="2997819" cy="894236"/>
          </a:xfrm>
          <a:prstGeom prst="line">
            <a:avLst/>
          </a:prstGeom>
          <a:ln w="31750">
            <a:solidFill>
              <a:srgbClr val="A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ipse 30">
            <a:extLst>
              <a:ext uri="{FF2B5EF4-FFF2-40B4-BE49-F238E27FC236}">
                <a16:creationId xmlns:a16="http://schemas.microsoft.com/office/drawing/2014/main" id="{9F789C6D-1351-0CB8-851A-5BC39CB755B8}"/>
              </a:ext>
            </a:extLst>
          </p:cNvPr>
          <p:cNvSpPr/>
          <p:nvPr/>
        </p:nvSpPr>
        <p:spPr>
          <a:xfrm>
            <a:off x="2400300" y="736600"/>
            <a:ext cx="1193800" cy="1193800"/>
          </a:xfrm>
          <a:prstGeom prst="ellipse">
            <a:avLst/>
          </a:prstGeom>
          <a:solidFill>
            <a:srgbClr val="FFFFFF"/>
          </a:solidFill>
          <a:ln w="22860">
            <a:solidFill>
              <a:srgbClr val="32323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/>
          <a:lstStyle/>
          <a:p>
            <a:pPr algn="ctr"/>
            <a:r>
              <a:rPr lang="pt-BR" sz="950" b="1">
                <a:solidFill>
                  <a:srgbClr val="AA0000"/>
                </a:solidFill>
                <a:latin typeface="Calibri" panose="020F0502020204030204" pitchFamily="34" charset="0"/>
              </a:rPr>
              <a:t>15. Tour em Vegas</a:t>
            </a:r>
          </a:p>
          <a:p>
            <a:pPr algn="ctr"/>
            <a:r>
              <a:rPr lang="pt-BR" sz="750">
                <a:solidFill>
                  <a:srgbClr val="141414"/>
                </a:solidFill>
                <a:latin typeface="Calibri" panose="020F0502020204030204" pitchFamily="34" charset="0"/>
              </a:rPr>
              <a:t>PEC Praias e cassinos</a:t>
            </a:r>
          </a:p>
        </p:txBody>
      </p:sp>
      <p:cxnSp>
        <p:nvCxnSpPr>
          <p:cNvPr id="32" name="Conector reto 31">
            <a:extLst>
              <a:ext uri="{FF2B5EF4-FFF2-40B4-BE49-F238E27FC236}">
                <a16:creationId xmlns:a16="http://schemas.microsoft.com/office/drawing/2014/main" id="{D3C4849A-7BC8-0F8E-6BE1-ABB802BA1903}"/>
              </a:ext>
            </a:extLst>
          </p:cNvPr>
          <p:cNvCxnSpPr/>
          <p:nvPr/>
        </p:nvCxnSpPr>
        <p:spPr>
          <a:xfrm>
            <a:off x="3491658" y="1667867"/>
            <a:ext cx="1825834" cy="1234683"/>
          </a:xfrm>
          <a:prstGeom prst="line">
            <a:avLst/>
          </a:prstGeom>
          <a:ln w="31750">
            <a:solidFill>
              <a:srgbClr val="A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ipse 32">
            <a:extLst>
              <a:ext uri="{FF2B5EF4-FFF2-40B4-BE49-F238E27FC236}">
                <a16:creationId xmlns:a16="http://schemas.microsoft.com/office/drawing/2014/main" id="{DEE74BAD-180E-8DA5-79A5-B076BB1F755E}"/>
              </a:ext>
            </a:extLst>
          </p:cNvPr>
          <p:cNvSpPr/>
          <p:nvPr/>
        </p:nvSpPr>
        <p:spPr>
          <a:xfrm>
            <a:off x="3924300" y="355600"/>
            <a:ext cx="1193800" cy="1193800"/>
          </a:xfrm>
          <a:prstGeom prst="ellipse">
            <a:avLst/>
          </a:prstGeom>
          <a:solidFill>
            <a:srgbClr val="FFFFFF"/>
          </a:solidFill>
          <a:ln w="22860">
            <a:solidFill>
              <a:srgbClr val="32323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/>
          <a:lstStyle/>
          <a:p>
            <a:pPr algn="ctr"/>
            <a:r>
              <a:rPr lang="pt-BR" sz="950" b="1">
                <a:solidFill>
                  <a:srgbClr val="AA0000"/>
                </a:solidFill>
                <a:latin typeface="Calibri" panose="020F0502020204030204" pitchFamily="34" charset="0"/>
              </a:rPr>
              <a:t>16. A Super PEC</a:t>
            </a:r>
          </a:p>
          <a:p>
            <a:pPr algn="ctr"/>
            <a:r>
              <a:rPr lang="pt-BR" sz="750">
                <a:solidFill>
                  <a:srgbClr val="141414"/>
                </a:solidFill>
                <a:latin typeface="Calibri" panose="020F0502020204030204" pitchFamily="34" charset="0"/>
              </a:rPr>
              <a:t>Corte BPC e trava da 6x1</a:t>
            </a:r>
          </a:p>
        </p:txBody>
      </p:sp>
      <p:cxnSp>
        <p:nvCxnSpPr>
          <p:cNvPr id="34" name="Conector reto 33">
            <a:extLst>
              <a:ext uri="{FF2B5EF4-FFF2-40B4-BE49-F238E27FC236}">
                <a16:creationId xmlns:a16="http://schemas.microsoft.com/office/drawing/2014/main" id="{2F98AD86-7832-E0AC-B8BB-89BB381D80FD}"/>
              </a:ext>
            </a:extLst>
          </p:cNvPr>
          <p:cNvCxnSpPr/>
          <p:nvPr/>
        </p:nvCxnSpPr>
        <p:spPr>
          <a:xfrm>
            <a:off x="4841494" y="1456188"/>
            <a:ext cx="750214" cy="1179771"/>
          </a:xfrm>
          <a:prstGeom prst="line">
            <a:avLst/>
          </a:prstGeom>
          <a:ln w="31750">
            <a:solidFill>
              <a:srgbClr val="A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4189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e 1">
            <a:extLst>
              <a:ext uri="{FF2B5EF4-FFF2-40B4-BE49-F238E27FC236}">
                <a16:creationId xmlns:a16="http://schemas.microsoft.com/office/drawing/2014/main" id="{5137A5F7-29E7-50A9-82DF-4E1777FF9B64}"/>
              </a:ext>
            </a:extLst>
          </p:cNvPr>
          <p:cNvSpPr/>
          <p:nvPr/>
        </p:nvSpPr>
        <p:spPr>
          <a:xfrm>
            <a:off x="5181600" y="2514600"/>
            <a:ext cx="1828800" cy="1828800"/>
          </a:xfrm>
          <a:prstGeom prst="ellipse">
            <a:avLst/>
          </a:prstGeom>
          <a:solidFill>
            <a:srgbClr val="A00000"/>
          </a:solidFill>
          <a:ln w="38100">
            <a:solidFill>
              <a:srgbClr val="1E1E1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0800" tIns="50800" rIns="50800" bIns="50800" rtlCol="0" anchor="ctr"/>
          <a:lstStyle/>
          <a:p>
            <a:pPr algn="ctr"/>
            <a:r>
              <a:rPr lang="pt-BR" sz="1600" b="1" dirty="0">
                <a:solidFill>
                  <a:srgbClr val="FFFFFF"/>
                </a:solidFill>
                <a:latin typeface="Calibri" panose="020F0502020204030204" pitchFamily="34" charset="0"/>
              </a:rPr>
              <a:t>FLÁVIO BOLSONARO</a:t>
            </a:r>
          </a:p>
          <a:p>
            <a:pPr algn="ctr"/>
            <a:r>
              <a:rPr lang="pt-BR" sz="1200" dirty="0">
                <a:solidFill>
                  <a:srgbClr val="FFFFFF"/>
                </a:solidFill>
                <a:latin typeface="Calibri" panose="020F0502020204030204" pitchFamily="34" charset="0"/>
              </a:rPr>
              <a:t>O Vértice Central</a:t>
            </a: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AFA5FBA2-008B-DDEA-7CE4-E039715F5385}"/>
              </a:ext>
            </a:extLst>
          </p:cNvPr>
          <p:cNvSpPr/>
          <p:nvPr/>
        </p:nvSpPr>
        <p:spPr>
          <a:xfrm>
            <a:off x="5486400" y="215900"/>
            <a:ext cx="1219200" cy="1219200"/>
          </a:xfrm>
          <a:prstGeom prst="ellipse">
            <a:avLst/>
          </a:prstGeom>
          <a:solidFill>
            <a:srgbClr val="FFFFFF"/>
          </a:solidFill>
          <a:ln w="22860">
            <a:solidFill>
              <a:srgbClr val="3C3C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/>
          <a:lstStyle/>
          <a:p>
            <a:pPr algn="ctr"/>
            <a:r>
              <a:rPr lang="pt-BR" sz="1050" b="1">
                <a:solidFill>
                  <a:srgbClr val="AA0000"/>
                </a:solidFill>
                <a:latin typeface="Calibri" panose="020F0502020204030204" pitchFamily="34" charset="0"/>
              </a:rPr>
              <a:t>1. O Caixa da ALERJ</a:t>
            </a:r>
          </a:p>
          <a:p>
            <a:pPr algn="ctr"/>
            <a:r>
              <a:rPr lang="pt-BR" sz="1000">
                <a:solidFill>
                  <a:srgbClr val="141414"/>
                </a:solidFill>
                <a:latin typeface="Calibri" panose="020F0502020204030204" pitchFamily="34" charset="0"/>
              </a:rPr>
              <a:t>Queiroz e 48 envelopes</a:t>
            </a: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2B157BC4-DBE2-72E9-8109-4ABB2AB06509}"/>
              </a:ext>
            </a:extLst>
          </p:cNvPr>
          <p:cNvCxnSpPr/>
          <p:nvPr/>
        </p:nvCxnSpPr>
        <p:spPr>
          <a:xfrm>
            <a:off x="6096000" y="1435100"/>
            <a:ext cx="0" cy="1054100"/>
          </a:xfrm>
          <a:prstGeom prst="line">
            <a:avLst/>
          </a:prstGeom>
          <a:ln w="31750">
            <a:solidFill>
              <a:srgbClr val="A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ipse 4">
            <a:extLst>
              <a:ext uri="{FF2B5EF4-FFF2-40B4-BE49-F238E27FC236}">
                <a16:creationId xmlns:a16="http://schemas.microsoft.com/office/drawing/2014/main" id="{CE01ABA6-25E4-6AA2-3AA8-BFEE4CD5D09B}"/>
              </a:ext>
            </a:extLst>
          </p:cNvPr>
          <p:cNvSpPr/>
          <p:nvPr/>
        </p:nvSpPr>
        <p:spPr>
          <a:xfrm>
            <a:off x="7061200" y="342900"/>
            <a:ext cx="1219200" cy="1219200"/>
          </a:xfrm>
          <a:prstGeom prst="ellipse">
            <a:avLst/>
          </a:prstGeom>
          <a:solidFill>
            <a:srgbClr val="FFFFFF"/>
          </a:solidFill>
          <a:ln w="22860">
            <a:solidFill>
              <a:srgbClr val="3C3C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/>
          <a:lstStyle/>
          <a:p>
            <a:pPr algn="ctr"/>
            <a:r>
              <a:rPr lang="pt-BR" sz="1050" b="1">
                <a:solidFill>
                  <a:srgbClr val="AA0000"/>
                </a:solidFill>
                <a:latin typeface="Calibri" panose="020F0502020204030204" pitchFamily="34" charset="0"/>
              </a:rPr>
              <a:t>2. Chocolates Bolsotini</a:t>
            </a:r>
          </a:p>
          <a:p>
            <a:pPr algn="ctr"/>
            <a:r>
              <a:rPr lang="pt-BR" sz="1000">
                <a:solidFill>
                  <a:srgbClr val="141414"/>
                </a:solidFill>
                <a:latin typeface="Calibri" panose="020F0502020204030204" pitchFamily="34" charset="0"/>
              </a:rPr>
              <a:t>Vendas em dinheiro vivo</a:t>
            </a:r>
          </a:p>
        </p:txBody>
      </p: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F47671C8-78E5-01BC-4108-82F020FDAEB2}"/>
              </a:ext>
            </a:extLst>
          </p:cNvPr>
          <p:cNvCxnSpPr/>
          <p:nvPr/>
        </p:nvCxnSpPr>
        <p:spPr>
          <a:xfrm flipH="1">
            <a:off x="6600292" y="1466905"/>
            <a:ext cx="743399" cy="1169054"/>
          </a:xfrm>
          <a:prstGeom prst="line">
            <a:avLst/>
          </a:prstGeom>
          <a:ln w="31750">
            <a:solidFill>
              <a:srgbClr val="A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ipse 6">
            <a:extLst>
              <a:ext uri="{FF2B5EF4-FFF2-40B4-BE49-F238E27FC236}">
                <a16:creationId xmlns:a16="http://schemas.microsoft.com/office/drawing/2014/main" id="{566EDC5A-DF6E-0C06-0510-20B9EA1DD185}"/>
              </a:ext>
            </a:extLst>
          </p:cNvPr>
          <p:cNvSpPr/>
          <p:nvPr/>
        </p:nvSpPr>
        <p:spPr>
          <a:xfrm>
            <a:off x="8585200" y="723900"/>
            <a:ext cx="1219200" cy="1219200"/>
          </a:xfrm>
          <a:prstGeom prst="ellipse">
            <a:avLst/>
          </a:prstGeom>
          <a:solidFill>
            <a:srgbClr val="FFFFFF"/>
          </a:solidFill>
          <a:ln w="22860">
            <a:solidFill>
              <a:srgbClr val="3C3C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/>
          <a:lstStyle/>
          <a:p>
            <a:pPr algn="ctr"/>
            <a:r>
              <a:rPr lang="pt-BR" sz="1050" b="1">
                <a:solidFill>
                  <a:srgbClr val="AA0000"/>
                </a:solidFill>
                <a:latin typeface="Calibri" panose="020F0502020204030204" pitchFamily="34" charset="0"/>
              </a:rPr>
              <a:t>3. Estagiário Quântico</a:t>
            </a:r>
          </a:p>
          <a:p>
            <a:pPr algn="ctr"/>
            <a:r>
              <a:rPr lang="pt-BR" sz="1000">
                <a:solidFill>
                  <a:srgbClr val="141414"/>
                </a:solidFill>
                <a:latin typeface="Calibri" panose="020F0502020204030204" pitchFamily="34" charset="0"/>
              </a:rPr>
              <a:t>Cargo em BSB, curso no RJ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073B4127-79F0-7EB7-303C-D256E700C983}"/>
              </a:ext>
            </a:extLst>
          </p:cNvPr>
          <p:cNvCxnSpPr/>
          <p:nvPr/>
        </p:nvCxnSpPr>
        <p:spPr>
          <a:xfrm flipH="1">
            <a:off x="6874508" y="1674981"/>
            <a:ext cx="1815314" cy="1227569"/>
          </a:xfrm>
          <a:prstGeom prst="line">
            <a:avLst/>
          </a:prstGeom>
          <a:ln w="31750">
            <a:solidFill>
              <a:srgbClr val="A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ipse 8">
            <a:extLst>
              <a:ext uri="{FF2B5EF4-FFF2-40B4-BE49-F238E27FC236}">
                <a16:creationId xmlns:a16="http://schemas.microsoft.com/office/drawing/2014/main" id="{FA6DEBA0-56A3-C2C5-BAB0-0A338A6B750B}"/>
              </a:ext>
            </a:extLst>
          </p:cNvPr>
          <p:cNvSpPr/>
          <p:nvPr/>
        </p:nvSpPr>
        <p:spPr>
          <a:xfrm>
            <a:off x="9956800" y="1485900"/>
            <a:ext cx="1219200" cy="1219200"/>
          </a:xfrm>
          <a:prstGeom prst="ellipse">
            <a:avLst/>
          </a:prstGeom>
          <a:solidFill>
            <a:srgbClr val="FFFFFF"/>
          </a:solidFill>
          <a:ln w="22860">
            <a:solidFill>
              <a:srgbClr val="3C3C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/>
          <a:lstStyle/>
          <a:p>
            <a:pPr algn="ctr"/>
            <a:r>
              <a:rPr lang="pt-BR" sz="1050" b="1">
                <a:solidFill>
                  <a:srgbClr val="AA0000"/>
                </a:solidFill>
                <a:latin typeface="Calibri" panose="020F0502020204030204" pitchFamily="34" charset="0"/>
              </a:rPr>
              <a:t>4. Mansão no Lago Sul</a:t>
            </a:r>
          </a:p>
          <a:p>
            <a:pPr algn="ctr"/>
            <a:r>
              <a:rPr lang="pt-BR" sz="1000">
                <a:solidFill>
                  <a:srgbClr val="141414"/>
                </a:solidFill>
                <a:latin typeface="Calibri" panose="020F0502020204030204" pitchFamily="34" charset="0"/>
              </a:rPr>
              <a:t>R$ 6 mi e crédito no BRB</a:t>
            </a:r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DC72B5A7-9A1B-C9F5-9E7B-CA14D2EDB3D2}"/>
              </a:ext>
            </a:extLst>
          </p:cNvPr>
          <p:cNvCxnSpPr/>
          <p:nvPr/>
        </p:nvCxnSpPr>
        <p:spPr>
          <a:xfrm flipH="1">
            <a:off x="6996587" y="2269754"/>
            <a:ext cx="2985649" cy="890605"/>
          </a:xfrm>
          <a:prstGeom prst="line">
            <a:avLst/>
          </a:prstGeom>
          <a:ln w="31750">
            <a:solidFill>
              <a:srgbClr val="A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ipse 10">
            <a:extLst>
              <a:ext uri="{FF2B5EF4-FFF2-40B4-BE49-F238E27FC236}">
                <a16:creationId xmlns:a16="http://schemas.microsoft.com/office/drawing/2014/main" id="{0AAEEB12-DCAA-B302-8293-EA556B6E0E9E}"/>
              </a:ext>
            </a:extLst>
          </p:cNvPr>
          <p:cNvSpPr/>
          <p:nvPr/>
        </p:nvSpPr>
        <p:spPr>
          <a:xfrm>
            <a:off x="10693400" y="2819400"/>
            <a:ext cx="1219200" cy="1219200"/>
          </a:xfrm>
          <a:prstGeom prst="ellipse">
            <a:avLst/>
          </a:prstGeom>
          <a:solidFill>
            <a:srgbClr val="FFFFFF"/>
          </a:solidFill>
          <a:ln w="22860">
            <a:solidFill>
              <a:srgbClr val="3C3C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/>
          <a:lstStyle/>
          <a:p>
            <a:pPr algn="ctr"/>
            <a:r>
              <a:rPr lang="pt-BR" sz="1050" b="1">
                <a:solidFill>
                  <a:srgbClr val="AA0000"/>
                </a:solidFill>
                <a:latin typeface="Calibri" panose="020F0502020204030204" pitchFamily="34" charset="0"/>
              </a:rPr>
              <a:t>5. Adriano da Nóbrega</a:t>
            </a:r>
          </a:p>
          <a:p>
            <a:pPr algn="ctr"/>
            <a:r>
              <a:rPr lang="pt-BR" sz="1000">
                <a:solidFill>
                  <a:srgbClr val="141414"/>
                </a:solidFill>
                <a:latin typeface="Calibri" panose="020F0502020204030204" pitchFamily="34" charset="0"/>
              </a:rPr>
              <a:t>Escritório do Crime e mãe</a:t>
            </a:r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205DDD4E-968F-0FD3-E579-ADD4C414CF7D}"/>
              </a:ext>
            </a:extLst>
          </p:cNvPr>
          <p:cNvCxnSpPr/>
          <p:nvPr/>
        </p:nvCxnSpPr>
        <p:spPr>
          <a:xfrm flipH="1">
            <a:off x="7035800" y="3429000"/>
            <a:ext cx="3657600" cy="0"/>
          </a:xfrm>
          <a:prstGeom prst="line">
            <a:avLst/>
          </a:prstGeom>
          <a:ln w="31750">
            <a:solidFill>
              <a:srgbClr val="A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ipse 12">
            <a:extLst>
              <a:ext uri="{FF2B5EF4-FFF2-40B4-BE49-F238E27FC236}">
                <a16:creationId xmlns:a16="http://schemas.microsoft.com/office/drawing/2014/main" id="{E13E95FD-5D51-8501-8F07-063498F2E0C5}"/>
              </a:ext>
            </a:extLst>
          </p:cNvPr>
          <p:cNvSpPr/>
          <p:nvPr/>
        </p:nvSpPr>
        <p:spPr>
          <a:xfrm>
            <a:off x="9956800" y="4152900"/>
            <a:ext cx="1219200" cy="1219200"/>
          </a:xfrm>
          <a:prstGeom prst="ellipse">
            <a:avLst/>
          </a:prstGeom>
          <a:solidFill>
            <a:srgbClr val="FFFFFF"/>
          </a:solidFill>
          <a:ln w="22860">
            <a:solidFill>
              <a:srgbClr val="3C3C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/>
          <a:lstStyle/>
          <a:p>
            <a:pPr algn="ctr"/>
            <a:r>
              <a:rPr lang="pt-BR" sz="1050" b="1">
                <a:solidFill>
                  <a:srgbClr val="AA0000"/>
                </a:solidFill>
                <a:latin typeface="Calibri" panose="020F0502020204030204" pitchFamily="34" charset="0"/>
              </a:rPr>
              <a:t>6. Doutor Balas Perdidas</a:t>
            </a:r>
          </a:p>
          <a:p>
            <a:pPr algn="ctr"/>
            <a:r>
              <a:rPr lang="pt-BR" sz="1000">
                <a:solidFill>
                  <a:srgbClr val="141414"/>
                </a:solidFill>
                <a:latin typeface="Calibri" panose="020F0502020204030204" pitchFamily="34" charset="0"/>
              </a:rPr>
              <a:t>Defesa de PM (Caso Ana Clara)</a:t>
            </a:r>
          </a:p>
        </p:txBody>
      </p: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5C6518F3-9221-4B64-F85D-9D5274390907}"/>
              </a:ext>
            </a:extLst>
          </p:cNvPr>
          <p:cNvCxnSpPr/>
          <p:nvPr/>
        </p:nvCxnSpPr>
        <p:spPr>
          <a:xfrm flipH="1" flipV="1">
            <a:off x="6996587" y="3697641"/>
            <a:ext cx="2985649" cy="890605"/>
          </a:xfrm>
          <a:prstGeom prst="line">
            <a:avLst/>
          </a:prstGeom>
          <a:ln w="31750">
            <a:solidFill>
              <a:srgbClr val="A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ipse 14">
            <a:extLst>
              <a:ext uri="{FF2B5EF4-FFF2-40B4-BE49-F238E27FC236}">
                <a16:creationId xmlns:a16="http://schemas.microsoft.com/office/drawing/2014/main" id="{C6C3A98A-6C95-1739-737C-4F5B4BEAB4D6}"/>
              </a:ext>
            </a:extLst>
          </p:cNvPr>
          <p:cNvSpPr/>
          <p:nvPr/>
        </p:nvSpPr>
        <p:spPr>
          <a:xfrm>
            <a:off x="8585200" y="4914900"/>
            <a:ext cx="1219200" cy="1219200"/>
          </a:xfrm>
          <a:prstGeom prst="ellipse">
            <a:avLst/>
          </a:prstGeom>
          <a:solidFill>
            <a:srgbClr val="FFFFFF"/>
          </a:solidFill>
          <a:ln w="22860">
            <a:solidFill>
              <a:srgbClr val="3C3C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/>
          <a:lstStyle/>
          <a:p>
            <a:pPr algn="ctr"/>
            <a:r>
              <a:rPr lang="pt-BR" sz="1050" b="1">
                <a:solidFill>
                  <a:srgbClr val="AA0000"/>
                </a:solidFill>
                <a:latin typeface="Calibri" panose="020F0502020204030204" pitchFamily="34" charset="0"/>
              </a:rPr>
              <a:t>7. Faraó do Bitcoin</a:t>
            </a:r>
          </a:p>
          <a:p>
            <a:pPr algn="ctr"/>
            <a:r>
              <a:rPr lang="pt-BR" sz="1000">
                <a:solidFill>
                  <a:srgbClr val="141414"/>
                </a:solidFill>
                <a:latin typeface="Calibri" panose="020F0502020204030204" pitchFamily="34" charset="0"/>
              </a:rPr>
              <a:t>Defesa formal de ex-sócios</a:t>
            </a:r>
          </a:p>
        </p:txBody>
      </p: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C1C571FB-D90D-D10E-6398-6BEBBA31DFD8}"/>
              </a:ext>
            </a:extLst>
          </p:cNvPr>
          <p:cNvCxnSpPr/>
          <p:nvPr/>
        </p:nvCxnSpPr>
        <p:spPr>
          <a:xfrm flipH="1" flipV="1">
            <a:off x="6874508" y="3955450"/>
            <a:ext cx="1815314" cy="1227569"/>
          </a:xfrm>
          <a:prstGeom prst="line">
            <a:avLst/>
          </a:prstGeom>
          <a:ln w="31750">
            <a:solidFill>
              <a:srgbClr val="A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ipse 16">
            <a:extLst>
              <a:ext uri="{FF2B5EF4-FFF2-40B4-BE49-F238E27FC236}">
                <a16:creationId xmlns:a16="http://schemas.microsoft.com/office/drawing/2014/main" id="{669C72FB-27E5-EDDF-3928-DE60B3CD84E8}"/>
              </a:ext>
            </a:extLst>
          </p:cNvPr>
          <p:cNvSpPr/>
          <p:nvPr/>
        </p:nvSpPr>
        <p:spPr>
          <a:xfrm>
            <a:off x="7061200" y="5295900"/>
            <a:ext cx="1219200" cy="1219200"/>
          </a:xfrm>
          <a:prstGeom prst="ellipse">
            <a:avLst/>
          </a:prstGeom>
          <a:solidFill>
            <a:srgbClr val="FFFFFF"/>
          </a:solidFill>
          <a:ln w="22860">
            <a:solidFill>
              <a:srgbClr val="3C3C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/>
          <a:lstStyle/>
          <a:p>
            <a:pPr algn="ctr"/>
            <a:r>
              <a:rPr lang="pt-BR" sz="1050" b="1">
                <a:solidFill>
                  <a:srgbClr val="AA0000"/>
                </a:solidFill>
                <a:latin typeface="Calibri" panose="020F0502020204030204" pitchFamily="34" charset="0"/>
              </a:rPr>
              <a:t>8. Postos da Baixada</a:t>
            </a:r>
          </a:p>
          <a:p>
            <a:pPr algn="ctr"/>
            <a:r>
              <a:rPr lang="pt-BR" sz="1000">
                <a:solidFill>
                  <a:srgbClr val="141414"/>
                </a:solidFill>
                <a:latin typeface="Calibri" panose="020F0502020204030204" pitchFamily="34" charset="0"/>
              </a:rPr>
              <a:t>Márcio Canella e 96 postos</a:t>
            </a:r>
          </a:p>
        </p:txBody>
      </p:sp>
      <p:cxnSp>
        <p:nvCxnSpPr>
          <p:cNvPr id="18" name="Conector reto 17">
            <a:extLst>
              <a:ext uri="{FF2B5EF4-FFF2-40B4-BE49-F238E27FC236}">
                <a16:creationId xmlns:a16="http://schemas.microsoft.com/office/drawing/2014/main" id="{3A182DC4-5070-7799-98C1-8BCD51F83F5D}"/>
              </a:ext>
            </a:extLst>
          </p:cNvPr>
          <p:cNvCxnSpPr/>
          <p:nvPr/>
        </p:nvCxnSpPr>
        <p:spPr>
          <a:xfrm flipH="1" flipV="1">
            <a:off x="6600292" y="4222040"/>
            <a:ext cx="743399" cy="1169055"/>
          </a:xfrm>
          <a:prstGeom prst="line">
            <a:avLst/>
          </a:prstGeom>
          <a:ln w="31750">
            <a:solidFill>
              <a:srgbClr val="A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ipse 18">
            <a:extLst>
              <a:ext uri="{FF2B5EF4-FFF2-40B4-BE49-F238E27FC236}">
                <a16:creationId xmlns:a16="http://schemas.microsoft.com/office/drawing/2014/main" id="{C836AF17-EE78-CB2D-B357-F82713D3E439}"/>
              </a:ext>
            </a:extLst>
          </p:cNvPr>
          <p:cNvSpPr/>
          <p:nvPr/>
        </p:nvSpPr>
        <p:spPr>
          <a:xfrm>
            <a:off x="5486400" y="5422900"/>
            <a:ext cx="1219200" cy="1219200"/>
          </a:xfrm>
          <a:prstGeom prst="ellipse">
            <a:avLst/>
          </a:prstGeom>
          <a:solidFill>
            <a:srgbClr val="FFFFFF"/>
          </a:solidFill>
          <a:ln w="22860">
            <a:solidFill>
              <a:srgbClr val="3C3C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/>
          <a:lstStyle/>
          <a:p>
            <a:pPr algn="ctr"/>
            <a:r>
              <a:rPr lang="pt-BR" sz="1050" b="1">
                <a:solidFill>
                  <a:srgbClr val="AA0000"/>
                </a:solidFill>
                <a:latin typeface="Calibri" panose="020F0502020204030204" pitchFamily="34" charset="0"/>
              </a:rPr>
              <a:t>9. Pombo Sem Mansão</a:t>
            </a:r>
          </a:p>
          <a:p>
            <a:pPr algn="ctr"/>
            <a:r>
              <a:rPr lang="pt-BR" sz="1000">
                <a:solidFill>
                  <a:srgbClr val="141414"/>
                </a:solidFill>
                <a:latin typeface="Calibri" panose="020F0502020204030204" pitchFamily="34" charset="0"/>
              </a:rPr>
              <a:t>Mansão tomada de Richarlison</a:t>
            </a:r>
          </a:p>
        </p:txBody>
      </p: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D4EEF97D-F1A1-FD39-8BEA-19BBCB917174}"/>
              </a:ext>
            </a:extLst>
          </p:cNvPr>
          <p:cNvCxnSpPr/>
          <p:nvPr/>
        </p:nvCxnSpPr>
        <p:spPr>
          <a:xfrm flipV="1">
            <a:off x="6096000" y="4368800"/>
            <a:ext cx="0" cy="1054100"/>
          </a:xfrm>
          <a:prstGeom prst="line">
            <a:avLst/>
          </a:prstGeom>
          <a:ln w="31750">
            <a:solidFill>
              <a:srgbClr val="A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ipse 20">
            <a:extLst>
              <a:ext uri="{FF2B5EF4-FFF2-40B4-BE49-F238E27FC236}">
                <a16:creationId xmlns:a16="http://schemas.microsoft.com/office/drawing/2014/main" id="{B7FDD28D-67E7-E043-EEB5-1084D9E04D3C}"/>
              </a:ext>
            </a:extLst>
          </p:cNvPr>
          <p:cNvSpPr/>
          <p:nvPr/>
        </p:nvSpPr>
        <p:spPr>
          <a:xfrm>
            <a:off x="3911600" y="5295900"/>
            <a:ext cx="1219200" cy="1219200"/>
          </a:xfrm>
          <a:prstGeom prst="ellipse">
            <a:avLst/>
          </a:prstGeom>
          <a:solidFill>
            <a:srgbClr val="FFFFFF"/>
          </a:solidFill>
          <a:ln w="22860">
            <a:solidFill>
              <a:srgbClr val="3C3C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/>
          <a:lstStyle/>
          <a:p>
            <a:pPr algn="ctr"/>
            <a:r>
              <a:rPr lang="pt-BR" sz="1050" b="1">
                <a:solidFill>
                  <a:srgbClr val="AA0000"/>
                </a:solidFill>
                <a:latin typeface="Calibri" panose="020F0502020204030204" pitchFamily="34" charset="0"/>
              </a:rPr>
              <a:t>10. A Doméstica Presidente</a:t>
            </a:r>
          </a:p>
          <a:p>
            <a:pPr algn="ctr"/>
            <a:r>
              <a:rPr lang="pt-BR" sz="1000">
                <a:solidFill>
                  <a:srgbClr val="141414"/>
                </a:solidFill>
                <a:latin typeface="Calibri" panose="020F0502020204030204" pitchFamily="34" charset="0"/>
              </a:rPr>
              <a:t>Lídia Mazelli e R$ 5 bi bets</a:t>
            </a:r>
          </a:p>
        </p:txBody>
      </p:sp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87779683-95D1-F9B7-7430-E1B2FB1366CC}"/>
              </a:ext>
            </a:extLst>
          </p:cNvPr>
          <p:cNvCxnSpPr/>
          <p:nvPr/>
        </p:nvCxnSpPr>
        <p:spPr>
          <a:xfrm flipV="1">
            <a:off x="4848309" y="4222040"/>
            <a:ext cx="743399" cy="1169055"/>
          </a:xfrm>
          <a:prstGeom prst="line">
            <a:avLst/>
          </a:prstGeom>
          <a:ln w="31750">
            <a:solidFill>
              <a:srgbClr val="A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ipse 22">
            <a:extLst>
              <a:ext uri="{FF2B5EF4-FFF2-40B4-BE49-F238E27FC236}">
                <a16:creationId xmlns:a16="http://schemas.microsoft.com/office/drawing/2014/main" id="{16EEAC44-4EC6-71EE-3D6B-507B062B0A4B}"/>
              </a:ext>
            </a:extLst>
          </p:cNvPr>
          <p:cNvSpPr/>
          <p:nvPr/>
        </p:nvSpPr>
        <p:spPr>
          <a:xfrm>
            <a:off x="2387600" y="4914900"/>
            <a:ext cx="1219200" cy="1219200"/>
          </a:xfrm>
          <a:prstGeom prst="ellipse">
            <a:avLst/>
          </a:prstGeom>
          <a:solidFill>
            <a:srgbClr val="FFFFFF"/>
          </a:solidFill>
          <a:ln w="22860">
            <a:solidFill>
              <a:srgbClr val="3C3C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/>
          <a:lstStyle/>
          <a:p>
            <a:pPr algn="ctr"/>
            <a:r>
              <a:rPr lang="pt-BR" sz="1050" b="1">
                <a:solidFill>
                  <a:srgbClr val="AA0000"/>
                </a:solidFill>
                <a:latin typeface="Calibri" panose="020F0502020204030204" pitchFamily="34" charset="0"/>
              </a:rPr>
              <a:t>11. Usuário Master do Jato</a:t>
            </a:r>
          </a:p>
          <a:p>
            <a:pPr algn="ctr"/>
            <a:r>
              <a:rPr lang="pt-BR" sz="1000">
                <a:solidFill>
                  <a:srgbClr val="141414"/>
                </a:solidFill>
                <a:latin typeface="Calibri" panose="020F0502020204030204" pitchFamily="34" charset="0"/>
              </a:rPr>
              <a:t>Offshore do Legacy 650</a:t>
            </a:r>
          </a:p>
        </p:txBody>
      </p:sp>
      <p:cxnSp>
        <p:nvCxnSpPr>
          <p:cNvPr id="24" name="Conector reto 23">
            <a:extLst>
              <a:ext uri="{FF2B5EF4-FFF2-40B4-BE49-F238E27FC236}">
                <a16:creationId xmlns:a16="http://schemas.microsoft.com/office/drawing/2014/main" id="{D23EBC97-1137-7929-5888-925A5AC522C7}"/>
              </a:ext>
            </a:extLst>
          </p:cNvPr>
          <p:cNvCxnSpPr/>
          <p:nvPr/>
        </p:nvCxnSpPr>
        <p:spPr>
          <a:xfrm flipV="1">
            <a:off x="3502178" y="3955450"/>
            <a:ext cx="1815314" cy="1227569"/>
          </a:xfrm>
          <a:prstGeom prst="line">
            <a:avLst/>
          </a:prstGeom>
          <a:ln w="31750">
            <a:solidFill>
              <a:srgbClr val="A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ipse 24">
            <a:extLst>
              <a:ext uri="{FF2B5EF4-FFF2-40B4-BE49-F238E27FC236}">
                <a16:creationId xmlns:a16="http://schemas.microsoft.com/office/drawing/2014/main" id="{A27A57F2-5449-CF37-BFC6-D3093F21E282}"/>
              </a:ext>
            </a:extLst>
          </p:cNvPr>
          <p:cNvSpPr/>
          <p:nvPr/>
        </p:nvSpPr>
        <p:spPr>
          <a:xfrm>
            <a:off x="1016000" y="4152900"/>
            <a:ext cx="1219200" cy="1219200"/>
          </a:xfrm>
          <a:prstGeom prst="ellipse">
            <a:avLst/>
          </a:prstGeom>
          <a:solidFill>
            <a:srgbClr val="FFFFFF"/>
          </a:solidFill>
          <a:ln w="22860">
            <a:solidFill>
              <a:srgbClr val="3C3C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/>
          <a:lstStyle/>
          <a:p>
            <a:pPr algn="ctr"/>
            <a:r>
              <a:rPr lang="pt-BR" sz="1050" b="1">
                <a:solidFill>
                  <a:srgbClr val="AA0000"/>
                </a:solidFill>
                <a:latin typeface="Calibri" panose="020F0502020204030204" pitchFamily="34" charset="0"/>
              </a:rPr>
              <a:t>12. Flat Nova Conceição</a:t>
            </a:r>
          </a:p>
          <a:p>
            <a:pPr algn="ctr"/>
            <a:r>
              <a:rPr lang="pt-BR" sz="1000">
                <a:solidFill>
                  <a:srgbClr val="141414"/>
                </a:solidFill>
                <a:latin typeface="Calibri" panose="020F0502020204030204" pitchFamily="34" charset="0"/>
              </a:rPr>
              <a:t>Ap do cunhado de Vorcaro</a:t>
            </a:r>
          </a:p>
        </p:txBody>
      </p:sp>
      <p:cxnSp>
        <p:nvCxnSpPr>
          <p:cNvPr id="26" name="Conector reto 25">
            <a:extLst>
              <a:ext uri="{FF2B5EF4-FFF2-40B4-BE49-F238E27FC236}">
                <a16:creationId xmlns:a16="http://schemas.microsoft.com/office/drawing/2014/main" id="{8272D30F-F7D4-38E2-78B3-5968E46202E1}"/>
              </a:ext>
            </a:extLst>
          </p:cNvPr>
          <p:cNvCxnSpPr/>
          <p:nvPr/>
        </p:nvCxnSpPr>
        <p:spPr>
          <a:xfrm flipV="1">
            <a:off x="2209764" y="3697641"/>
            <a:ext cx="2985649" cy="890605"/>
          </a:xfrm>
          <a:prstGeom prst="line">
            <a:avLst/>
          </a:prstGeom>
          <a:ln w="31750">
            <a:solidFill>
              <a:srgbClr val="A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ipse 26">
            <a:extLst>
              <a:ext uri="{FF2B5EF4-FFF2-40B4-BE49-F238E27FC236}">
                <a16:creationId xmlns:a16="http://schemas.microsoft.com/office/drawing/2014/main" id="{5E5C32EA-9BA0-C215-0015-446B055A957E}"/>
              </a:ext>
            </a:extLst>
          </p:cNvPr>
          <p:cNvSpPr/>
          <p:nvPr/>
        </p:nvSpPr>
        <p:spPr>
          <a:xfrm>
            <a:off x="279400" y="2819400"/>
            <a:ext cx="1219200" cy="1219200"/>
          </a:xfrm>
          <a:prstGeom prst="ellipse">
            <a:avLst/>
          </a:prstGeom>
          <a:solidFill>
            <a:srgbClr val="FFFFFF"/>
          </a:solidFill>
          <a:ln w="22860">
            <a:solidFill>
              <a:srgbClr val="3C3C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/>
          <a:lstStyle/>
          <a:p>
            <a:pPr algn="ctr"/>
            <a:r>
              <a:rPr lang="pt-BR" sz="1050" b="1">
                <a:solidFill>
                  <a:srgbClr val="AA0000"/>
                </a:solidFill>
                <a:latin typeface="Calibri" panose="020F0502020204030204" pitchFamily="34" charset="0"/>
              </a:rPr>
              <a:t>13. O Faroeste Dark Horse</a:t>
            </a:r>
          </a:p>
          <a:p>
            <a:pPr algn="ctr"/>
            <a:r>
              <a:rPr lang="pt-BR" sz="1000">
                <a:solidFill>
                  <a:srgbClr val="141414"/>
                </a:solidFill>
                <a:latin typeface="Calibri" panose="020F0502020204030204" pitchFamily="34" charset="0"/>
              </a:rPr>
              <a:t>Diárias do filme nos EUA</a:t>
            </a:r>
            <a:endParaRPr lang="pt-BR" sz="1000" dirty="0">
              <a:solidFill>
                <a:srgbClr val="141414"/>
              </a:solidFill>
              <a:latin typeface="Calibri" panose="020F0502020204030204" pitchFamily="34" charset="0"/>
            </a:endParaRPr>
          </a:p>
        </p:txBody>
      </p:sp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F9F79B73-3A9D-F3C1-91F1-D5F888ECCA20}"/>
              </a:ext>
            </a:extLst>
          </p:cNvPr>
          <p:cNvCxnSpPr/>
          <p:nvPr/>
        </p:nvCxnSpPr>
        <p:spPr>
          <a:xfrm>
            <a:off x="1498600" y="3429000"/>
            <a:ext cx="3657600" cy="0"/>
          </a:xfrm>
          <a:prstGeom prst="line">
            <a:avLst/>
          </a:prstGeom>
          <a:ln w="31750">
            <a:solidFill>
              <a:srgbClr val="A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ipse 28">
            <a:extLst>
              <a:ext uri="{FF2B5EF4-FFF2-40B4-BE49-F238E27FC236}">
                <a16:creationId xmlns:a16="http://schemas.microsoft.com/office/drawing/2014/main" id="{316E5CCC-DB2C-AF3C-CFBB-64403EF200A7}"/>
              </a:ext>
            </a:extLst>
          </p:cNvPr>
          <p:cNvSpPr/>
          <p:nvPr/>
        </p:nvSpPr>
        <p:spPr>
          <a:xfrm>
            <a:off x="1016000" y="1485900"/>
            <a:ext cx="1219200" cy="1219200"/>
          </a:xfrm>
          <a:prstGeom prst="ellipse">
            <a:avLst/>
          </a:prstGeom>
          <a:solidFill>
            <a:srgbClr val="FFFFFF"/>
          </a:solidFill>
          <a:ln w="22860">
            <a:solidFill>
              <a:srgbClr val="3C3C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/>
          <a:lstStyle/>
          <a:p>
            <a:pPr algn="ctr"/>
            <a:r>
              <a:rPr lang="pt-BR" sz="1050" b="1" dirty="0">
                <a:solidFill>
                  <a:srgbClr val="AA0000"/>
                </a:solidFill>
                <a:latin typeface="Calibri" panose="020F0502020204030204" pitchFamily="34" charset="0"/>
              </a:rPr>
              <a:t>14. A Abin Paralela</a:t>
            </a:r>
          </a:p>
          <a:p>
            <a:pPr algn="ctr"/>
            <a:r>
              <a:rPr lang="pt-BR" sz="1000" dirty="0">
                <a:solidFill>
                  <a:srgbClr val="141414"/>
                </a:solidFill>
                <a:latin typeface="Calibri" panose="020F0502020204030204" pitchFamily="34" charset="0"/>
              </a:rPr>
              <a:t>Ramagem e relatórios sob medida</a:t>
            </a:r>
          </a:p>
        </p:txBody>
      </p:sp>
      <p:cxnSp>
        <p:nvCxnSpPr>
          <p:cNvPr id="30" name="Conector reto 29">
            <a:extLst>
              <a:ext uri="{FF2B5EF4-FFF2-40B4-BE49-F238E27FC236}">
                <a16:creationId xmlns:a16="http://schemas.microsoft.com/office/drawing/2014/main" id="{AF9EA294-B1AF-5FCA-86A6-C35B9A672425}"/>
              </a:ext>
            </a:extLst>
          </p:cNvPr>
          <p:cNvCxnSpPr/>
          <p:nvPr/>
        </p:nvCxnSpPr>
        <p:spPr>
          <a:xfrm>
            <a:off x="2209764" y="2269754"/>
            <a:ext cx="2985649" cy="890605"/>
          </a:xfrm>
          <a:prstGeom prst="line">
            <a:avLst/>
          </a:prstGeom>
          <a:ln w="31750">
            <a:solidFill>
              <a:srgbClr val="A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ipse 30">
            <a:extLst>
              <a:ext uri="{FF2B5EF4-FFF2-40B4-BE49-F238E27FC236}">
                <a16:creationId xmlns:a16="http://schemas.microsoft.com/office/drawing/2014/main" id="{0858FCE8-F520-8B9C-C61B-D73CCCC12FC1}"/>
              </a:ext>
            </a:extLst>
          </p:cNvPr>
          <p:cNvSpPr/>
          <p:nvPr/>
        </p:nvSpPr>
        <p:spPr>
          <a:xfrm>
            <a:off x="2387600" y="723900"/>
            <a:ext cx="1219200" cy="1219200"/>
          </a:xfrm>
          <a:prstGeom prst="ellipse">
            <a:avLst/>
          </a:prstGeom>
          <a:solidFill>
            <a:srgbClr val="FFFFFF"/>
          </a:solidFill>
          <a:ln w="22860">
            <a:solidFill>
              <a:srgbClr val="3C3C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/>
          <a:lstStyle/>
          <a:p>
            <a:pPr algn="ctr"/>
            <a:r>
              <a:rPr lang="pt-BR" sz="1050" b="1">
                <a:solidFill>
                  <a:srgbClr val="AA0000"/>
                </a:solidFill>
                <a:latin typeface="Calibri" panose="020F0502020204030204" pitchFamily="34" charset="0"/>
              </a:rPr>
              <a:t>15. Catraca na Areia</a:t>
            </a:r>
          </a:p>
          <a:p>
            <a:pPr algn="ctr"/>
            <a:r>
              <a:rPr lang="pt-BR" sz="1000">
                <a:solidFill>
                  <a:srgbClr val="141414"/>
                </a:solidFill>
                <a:latin typeface="Calibri" panose="020F0502020204030204" pitchFamily="34" charset="0"/>
              </a:rPr>
              <a:t>PEC Praias e cassinos Vegas</a:t>
            </a:r>
          </a:p>
        </p:txBody>
      </p:sp>
      <p:cxnSp>
        <p:nvCxnSpPr>
          <p:cNvPr id="32" name="Conector reto 31">
            <a:extLst>
              <a:ext uri="{FF2B5EF4-FFF2-40B4-BE49-F238E27FC236}">
                <a16:creationId xmlns:a16="http://schemas.microsoft.com/office/drawing/2014/main" id="{FBD58402-9020-994D-5630-F71982964470}"/>
              </a:ext>
            </a:extLst>
          </p:cNvPr>
          <p:cNvCxnSpPr/>
          <p:nvPr/>
        </p:nvCxnSpPr>
        <p:spPr>
          <a:xfrm>
            <a:off x="3502178" y="1674981"/>
            <a:ext cx="1815314" cy="1227569"/>
          </a:xfrm>
          <a:prstGeom prst="line">
            <a:avLst/>
          </a:prstGeom>
          <a:ln w="31750">
            <a:solidFill>
              <a:srgbClr val="A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ipse 32">
            <a:extLst>
              <a:ext uri="{FF2B5EF4-FFF2-40B4-BE49-F238E27FC236}">
                <a16:creationId xmlns:a16="http://schemas.microsoft.com/office/drawing/2014/main" id="{F094E612-9075-273A-961E-02A09076E98D}"/>
              </a:ext>
            </a:extLst>
          </p:cNvPr>
          <p:cNvSpPr/>
          <p:nvPr/>
        </p:nvSpPr>
        <p:spPr>
          <a:xfrm>
            <a:off x="3911600" y="342900"/>
            <a:ext cx="1219200" cy="1219200"/>
          </a:xfrm>
          <a:prstGeom prst="ellipse">
            <a:avLst/>
          </a:prstGeom>
          <a:solidFill>
            <a:srgbClr val="FFFFFF"/>
          </a:solidFill>
          <a:ln w="22860">
            <a:solidFill>
              <a:srgbClr val="3C3C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/>
          <a:lstStyle/>
          <a:p>
            <a:pPr algn="ctr"/>
            <a:r>
              <a:rPr lang="pt-BR" sz="1000" b="1" dirty="0">
                <a:solidFill>
                  <a:srgbClr val="AA0000"/>
                </a:solidFill>
                <a:latin typeface="Calibri" panose="020F0502020204030204" pitchFamily="34" charset="0"/>
              </a:rPr>
              <a:t>16. Super PEC da</a:t>
            </a:r>
            <a:br>
              <a:rPr lang="pt-BR" sz="1000" b="1" dirty="0">
                <a:solidFill>
                  <a:srgbClr val="AA0000"/>
                </a:solidFill>
                <a:latin typeface="Calibri" panose="020F0502020204030204" pitchFamily="34" charset="0"/>
              </a:rPr>
            </a:br>
            <a:r>
              <a:rPr lang="pt-BR" sz="1000" b="1" dirty="0">
                <a:solidFill>
                  <a:srgbClr val="AA0000"/>
                </a:solidFill>
                <a:latin typeface="Calibri" panose="020F0502020204030204" pitchFamily="34" charset="0"/>
              </a:rPr>
              <a:t>Aposentadoria</a:t>
            </a:r>
          </a:p>
          <a:p>
            <a:pPr algn="ctr"/>
            <a:r>
              <a:rPr lang="pt-BR" sz="1000" dirty="0">
                <a:solidFill>
                  <a:srgbClr val="141414"/>
                </a:solidFill>
                <a:latin typeface="Calibri" panose="020F0502020204030204" pitchFamily="34" charset="0"/>
              </a:rPr>
              <a:t>Corte BPC e trava da 6x1</a:t>
            </a:r>
          </a:p>
        </p:txBody>
      </p:sp>
      <p:cxnSp>
        <p:nvCxnSpPr>
          <p:cNvPr id="34" name="Conector reto 33">
            <a:extLst>
              <a:ext uri="{FF2B5EF4-FFF2-40B4-BE49-F238E27FC236}">
                <a16:creationId xmlns:a16="http://schemas.microsoft.com/office/drawing/2014/main" id="{7FC49F95-F84E-5FAC-C74F-AD6C644BC0AD}"/>
              </a:ext>
            </a:extLst>
          </p:cNvPr>
          <p:cNvCxnSpPr/>
          <p:nvPr/>
        </p:nvCxnSpPr>
        <p:spPr>
          <a:xfrm>
            <a:off x="4848309" y="1466905"/>
            <a:ext cx="743399" cy="1169054"/>
          </a:xfrm>
          <a:prstGeom prst="line">
            <a:avLst/>
          </a:prstGeom>
          <a:ln w="31750">
            <a:solidFill>
              <a:srgbClr val="A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81331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1395</TotalTime>
  <Words>700</Words>
  <Application>Microsoft Office PowerPoint</Application>
  <PresentationFormat>Personalizar</PresentationFormat>
  <Paragraphs>136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Suzi Vieira</dc:creator>
  <cp:lastModifiedBy>Suzi Vieira</cp:lastModifiedBy>
  <cp:revision>5</cp:revision>
  <dcterms:created xsi:type="dcterms:W3CDTF">2026-10-22T01:45:46Z</dcterms:created>
  <dcterms:modified xsi:type="dcterms:W3CDTF">2026-10-23T01:32:02Z</dcterms:modified>
</cp:coreProperties>
</file>